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74" r:id="rId3"/>
    <p:sldId id="292" r:id="rId4"/>
    <p:sldId id="317" r:id="rId5"/>
    <p:sldId id="281" r:id="rId6"/>
    <p:sldId id="261" r:id="rId7"/>
    <p:sldId id="309" r:id="rId8"/>
    <p:sldId id="266" r:id="rId9"/>
    <p:sldId id="310" r:id="rId10"/>
    <p:sldId id="268" r:id="rId11"/>
    <p:sldId id="269" r:id="rId12"/>
    <p:sldId id="270" r:id="rId13"/>
    <p:sldId id="271" r:id="rId14"/>
    <p:sldId id="307" r:id="rId15"/>
    <p:sldId id="272" r:id="rId16"/>
    <p:sldId id="273" r:id="rId17"/>
    <p:sldId id="327" r:id="rId18"/>
    <p:sldId id="260" r:id="rId19"/>
    <p:sldId id="328" r:id="rId20"/>
    <p:sldId id="330" r:id="rId21"/>
    <p:sldId id="264" r:id="rId22"/>
    <p:sldId id="306" r:id="rId23"/>
    <p:sldId id="275" r:id="rId24"/>
    <p:sldId id="301" r:id="rId25"/>
    <p:sldId id="302" r:id="rId26"/>
    <p:sldId id="282" r:id="rId27"/>
    <p:sldId id="276" r:id="rId28"/>
    <p:sldId id="315" r:id="rId29"/>
    <p:sldId id="278" r:id="rId30"/>
    <p:sldId id="279" r:id="rId31"/>
    <p:sldId id="280" r:id="rId32"/>
    <p:sldId id="308" r:id="rId33"/>
    <p:sldId id="316" r:id="rId34"/>
    <p:sldId id="311" r:id="rId35"/>
    <p:sldId id="263" r:id="rId36"/>
    <p:sldId id="304" r:id="rId37"/>
    <p:sldId id="305" r:id="rId38"/>
    <p:sldId id="303" r:id="rId39"/>
    <p:sldId id="287" r:id="rId40"/>
    <p:sldId id="288" r:id="rId41"/>
    <p:sldId id="286" r:id="rId42"/>
    <p:sldId id="291" r:id="rId43"/>
    <p:sldId id="290" r:id="rId44"/>
    <p:sldId id="312" r:id="rId45"/>
    <p:sldId id="285" r:id="rId46"/>
    <p:sldId id="284" r:id="rId47"/>
    <p:sldId id="262" r:id="rId48"/>
    <p:sldId id="332" r:id="rId49"/>
    <p:sldId id="331" r:id="rId50"/>
    <p:sldId id="295" r:id="rId51"/>
    <p:sldId id="319" r:id="rId52"/>
    <p:sldId id="326" r:id="rId53"/>
    <p:sldId id="333" r:id="rId54"/>
    <p:sldId id="322" r:id="rId55"/>
    <p:sldId id="300" r:id="rId56"/>
    <p:sldId id="296" r:id="rId57"/>
    <p:sldId id="335" r:id="rId58"/>
    <p:sldId id="325" r:id="rId59"/>
    <p:sldId id="334" r:id="rId60"/>
    <p:sldId id="337" r:id="rId61"/>
    <p:sldId id="338" r:id="rId62"/>
    <p:sldId id="339" r:id="rId63"/>
    <p:sldId id="297" r:id="rId64"/>
    <p:sldId id="313" r:id="rId65"/>
    <p:sldId id="340" r:id="rId66"/>
    <p:sldId id="314" r:id="rId67"/>
    <p:sldId id="341" r:id="rId68"/>
    <p:sldId id="298" r:id="rId69"/>
    <p:sldId id="342" r:id="rId70"/>
    <p:sldId id="343" r:id="rId71"/>
    <p:sldId id="323" r:id="rId72"/>
    <p:sldId id="294" r:id="rId73"/>
    <p:sldId id="257" r:id="rId74"/>
    <p:sldId id="258"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3084" y="-11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E58CF5-D2B9-4800-97EA-31A7F34A4E80}"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965660-7E81-448C-BB8D-2F5CE7CBF193}" type="slidenum">
              <a:rPr lang="en-US" smtClean="0"/>
              <a:t>‹#›</a:t>
            </a:fld>
            <a:endParaRPr lang="en-US"/>
          </a:p>
        </p:txBody>
      </p:sp>
    </p:spTree>
    <p:extLst>
      <p:ext uri="{BB962C8B-B14F-4D97-AF65-F5344CB8AC3E}">
        <p14:creationId xmlns:p14="http://schemas.microsoft.com/office/powerpoint/2010/main" val="3170946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E58CF5-D2B9-4800-97EA-31A7F34A4E80}"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965660-7E81-448C-BB8D-2F5CE7CBF193}" type="slidenum">
              <a:rPr lang="en-US" smtClean="0"/>
              <a:t>‹#›</a:t>
            </a:fld>
            <a:endParaRPr lang="en-US"/>
          </a:p>
        </p:txBody>
      </p:sp>
    </p:spTree>
    <p:extLst>
      <p:ext uri="{BB962C8B-B14F-4D97-AF65-F5344CB8AC3E}">
        <p14:creationId xmlns:p14="http://schemas.microsoft.com/office/powerpoint/2010/main" val="3698888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E58CF5-D2B9-4800-97EA-31A7F34A4E80}"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965660-7E81-448C-BB8D-2F5CE7CBF193}" type="slidenum">
              <a:rPr lang="en-US" smtClean="0"/>
              <a:t>‹#›</a:t>
            </a:fld>
            <a:endParaRPr lang="en-US"/>
          </a:p>
        </p:txBody>
      </p:sp>
    </p:spTree>
    <p:extLst>
      <p:ext uri="{BB962C8B-B14F-4D97-AF65-F5344CB8AC3E}">
        <p14:creationId xmlns:p14="http://schemas.microsoft.com/office/powerpoint/2010/main" val="2407039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E58CF5-D2B9-4800-97EA-31A7F34A4E80}"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965660-7E81-448C-BB8D-2F5CE7CBF193}" type="slidenum">
              <a:rPr lang="en-US" smtClean="0"/>
              <a:t>‹#›</a:t>
            </a:fld>
            <a:endParaRPr lang="en-US"/>
          </a:p>
        </p:txBody>
      </p:sp>
    </p:spTree>
    <p:extLst>
      <p:ext uri="{BB962C8B-B14F-4D97-AF65-F5344CB8AC3E}">
        <p14:creationId xmlns:p14="http://schemas.microsoft.com/office/powerpoint/2010/main" val="1862553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E58CF5-D2B9-4800-97EA-31A7F34A4E80}"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965660-7E81-448C-BB8D-2F5CE7CBF193}" type="slidenum">
              <a:rPr lang="en-US" smtClean="0"/>
              <a:t>‹#›</a:t>
            </a:fld>
            <a:endParaRPr lang="en-US"/>
          </a:p>
        </p:txBody>
      </p:sp>
    </p:spTree>
    <p:extLst>
      <p:ext uri="{BB962C8B-B14F-4D97-AF65-F5344CB8AC3E}">
        <p14:creationId xmlns:p14="http://schemas.microsoft.com/office/powerpoint/2010/main" val="2844989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E58CF5-D2B9-4800-97EA-31A7F34A4E80}" type="datetimeFigureOut">
              <a:rPr lang="en-US" smtClean="0"/>
              <a:t>6/15/2017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965660-7E81-448C-BB8D-2F5CE7CBF193}" type="slidenum">
              <a:rPr lang="en-US" smtClean="0"/>
              <a:t>‹#›</a:t>
            </a:fld>
            <a:endParaRPr lang="en-US"/>
          </a:p>
        </p:txBody>
      </p:sp>
    </p:spTree>
    <p:extLst>
      <p:ext uri="{BB962C8B-B14F-4D97-AF65-F5344CB8AC3E}">
        <p14:creationId xmlns:p14="http://schemas.microsoft.com/office/powerpoint/2010/main" val="1185900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E58CF5-D2B9-4800-97EA-31A7F34A4E80}" type="datetimeFigureOut">
              <a:rPr lang="en-US" smtClean="0"/>
              <a:t>6/15/2017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965660-7E81-448C-BB8D-2F5CE7CBF193}" type="slidenum">
              <a:rPr lang="en-US" smtClean="0"/>
              <a:t>‹#›</a:t>
            </a:fld>
            <a:endParaRPr lang="en-US"/>
          </a:p>
        </p:txBody>
      </p:sp>
    </p:spTree>
    <p:extLst>
      <p:ext uri="{BB962C8B-B14F-4D97-AF65-F5344CB8AC3E}">
        <p14:creationId xmlns:p14="http://schemas.microsoft.com/office/powerpoint/2010/main" val="3000773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E58CF5-D2B9-4800-97EA-31A7F34A4E80}" type="datetimeFigureOut">
              <a:rPr lang="en-US" smtClean="0"/>
              <a:t>6/15/2017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65660-7E81-448C-BB8D-2F5CE7CBF193}" type="slidenum">
              <a:rPr lang="en-US" smtClean="0"/>
              <a:t>‹#›</a:t>
            </a:fld>
            <a:endParaRPr lang="en-US"/>
          </a:p>
        </p:txBody>
      </p:sp>
    </p:spTree>
    <p:extLst>
      <p:ext uri="{BB962C8B-B14F-4D97-AF65-F5344CB8AC3E}">
        <p14:creationId xmlns:p14="http://schemas.microsoft.com/office/powerpoint/2010/main" val="37263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58CF5-D2B9-4800-97EA-31A7F34A4E80}" type="datetimeFigureOut">
              <a:rPr lang="en-US" smtClean="0"/>
              <a:t>6/15/2017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965660-7E81-448C-BB8D-2F5CE7CBF193}" type="slidenum">
              <a:rPr lang="en-US" smtClean="0"/>
              <a:t>‹#›</a:t>
            </a:fld>
            <a:endParaRPr lang="en-US"/>
          </a:p>
        </p:txBody>
      </p:sp>
    </p:spTree>
    <p:extLst>
      <p:ext uri="{BB962C8B-B14F-4D97-AF65-F5344CB8AC3E}">
        <p14:creationId xmlns:p14="http://schemas.microsoft.com/office/powerpoint/2010/main" val="662643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E58CF5-D2B9-4800-97EA-31A7F34A4E80}" type="datetimeFigureOut">
              <a:rPr lang="en-US" smtClean="0"/>
              <a:t>6/15/2017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965660-7E81-448C-BB8D-2F5CE7CBF193}" type="slidenum">
              <a:rPr lang="en-US" smtClean="0"/>
              <a:t>‹#›</a:t>
            </a:fld>
            <a:endParaRPr lang="en-US"/>
          </a:p>
        </p:txBody>
      </p:sp>
    </p:spTree>
    <p:extLst>
      <p:ext uri="{BB962C8B-B14F-4D97-AF65-F5344CB8AC3E}">
        <p14:creationId xmlns:p14="http://schemas.microsoft.com/office/powerpoint/2010/main" val="4019180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E58CF5-D2B9-4800-97EA-31A7F34A4E80}" type="datetimeFigureOut">
              <a:rPr lang="en-US" smtClean="0"/>
              <a:t>6/15/2017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965660-7E81-448C-BB8D-2F5CE7CBF193}" type="slidenum">
              <a:rPr lang="en-US" smtClean="0"/>
              <a:t>‹#›</a:t>
            </a:fld>
            <a:endParaRPr lang="en-US"/>
          </a:p>
        </p:txBody>
      </p:sp>
    </p:spTree>
    <p:extLst>
      <p:ext uri="{BB962C8B-B14F-4D97-AF65-F5344CB8AC3E}">
        <p14:creationId xmlns:p14="http://schemas.microsoft.com/office/powerpoint/2010/main" val="2562061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E58CF5-D2B9-4800-97EA-31A7F34A4E80}" type="datetimeFigureOut">
              <a:rPr lang="en-US" smtClean="0"/>
              <a:t>6/15/2017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65660-7E81-448C-BB8D-2F5CE7CBF193}" type="slidenum">
              <a:rPr lang="en-US" smtClean="0"/>
              <a:t>‹#›</a:t>
            </a:fld>
            <a:endParaRPr lang="en-US"/>
          </a:p>
        </p:txBody>
      </p:sp>
    </p:spTree>
    <p:extLst>
      <p:ext uri="{BB962C8B-B14F-4D97-AF65-F5344CB8AC3E}">
        <p14:creationId xmlns:p14="http://schemas.microsoft.com/office/powerpoint/2010/main" val="3092842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s://en.wikipedia.org/wiki/Roman_Emperor" TargetMode="External"/><Relationship Id="rId3" Type="http://schemas.openxmlformats.org/officeDocument/2006/relationships/hyperlink" Target="https://en.wikipedia.org/wiki/Tetrarchy_(Judea)" TargetMode="External"/><Relationship Id="rId7" Type="http://schemas.openxmlformats.org/officeDocument/2006/relationships/hyperlink" Target="https://en.wikipedia.org/wiki/Herod_the_Great" TargetMode="Externa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hyperlink" Target="https://en.wikipedia.org/wiki/Herod_Antipas" TargetMode="External"/><Relationship Id="rId11" Type="http://schemas.openxmlformats.org/officeDocument/2006/relationships/hyperlink" Target="https://en.wikipedia.org/wiki/Hamat_Tiberias" TargetMode="External"/><Relationship Id="rId5" Type="http://schemas.openxmlformats.org/officeDocument/2006/relationships/hyperlink" Target="https://en.wikipedia.org/wiki/Client_state" TargetMode="External"/><Relationship Id="rId10" Type="http://schemas.openxmlformats.org/officeDocument/2006/relationships/hyperlink" Target="https://en.wikipedia.org/wiki/Tiberias#cite_note-JewishEnc2-6" TargetMode="External"/><Relationship Id="rId4" Type="http://schemas.openxmlformats.org/officeDocument/2006/relationships/hyperlink" Target="https://en.wikipedia.org/wiki/Peraea" TargetMode="External"/><Relationship Id="rId9" Type="http://schemas.openxmlformats.org/officeDocument/2006/relationships/hyperlink" Target="https://en.wikipedia.org/wiki/Tiberiu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google.com/url?sa=i&amp;rct=j&amp;q=&amp;esrc=s&amp;source=images&amp;cd=&amp;cad=rja&amp;uact=8&amp;ved=0ahUKEwj8_N-xh6zUAhUr3IMKHaQgB9YQjRwIBw&amp;url=https://www.triposo.com/loc/Nazareth/history/background&amp;psig=AFQjCNF2O5030r0fE-8yYaRUW5i0KLMUOQ&amp;ust=1496935925835021"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82qGUtazUAhWk34MKHbVgDn8QjRwIBw&amp;url=http://www.global-blessings.com/capernaum/&amp;psig=AFQjCNEEiKrGPTEE4Hz55PUn4GpE9czUrA&amp;ust=1496948290352229" TargetMode="External"/><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google.com/url?sa=i&amp;rct=j&amp;q=&amp;esrc=s&amp;source=images&amp;cd=&amp;cad=rja&amp;uact=8&amp;ved=0ahUKEwjn3NHbwqzUAhUIziYKHcl3AzcQjRwIBw&amp;url=http://cannundrum.blogspot.com/2015/07/capernaum-synagogue-and-house-of-peter.html&amp;psig=AFQjCNHLeDm9D1QY5YjEPJVf5_xo6bM55w&amp;ust=1496951920675915"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lindsaymatush.wordpress.com/2010/05/07/israel-part-2/p1000835/"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padfield.com/israel/Capernaum/"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500" y="-4267200"/>
            <a:ext cx="10134600" cy="143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6854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minnick.MOUNTCALVARY\Desktop\Israel photos May, 2017\5-15-2017\DSC0043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984" y="0"/>
            <a:ext cx="1028585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983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minnick.MOUNTCALVARY\Desktop\Israel photos May, 2017\5-15-2017\DSC0043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0" y="-19050"/>
            <a:ext cx="13971625" cy="931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983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minnick.MOUNTCALVARY\Desktop\Israel photos May, 2017\5-15-2017\DSC0044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4400" y="-152400"/>
            <a:ext cx="10514433"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983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mminnick.MOUNTCALVARY\Desktop\Israel photos May, 2017\5-15-2017\DSC0044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10514434"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983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mminnick.MOUNTCALVARY\Desktop\Israel\Israel photos 2008\2008_05_17\IMG_0185_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9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3080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mminnick.MOUNTCALVARY\Desktop\Israel photos May, 2017\5-15-2017\DSC0045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00200" y="0"/>
            <a:ext cx="10885866" cy="725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983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mminnick.MOUNTCALVARY\Desktop\Israel photos May, 2017\5-15-2017\DSC0046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0514432"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983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762000" y="642907"/>
            <a:ext cx="8153400" cy="5078313"/>
          </a:xfrm>
          <a:prstGeom prst="rect">
            <a:avLst/>
          </a:prstGeom>
          <a:noFill/>
        </p:spPr>
        <p:txBody>
          <a:bodyPr wrap="square" rtlCol="0">
            <a:spAutoFit/>
          </a:bodyPr>
          <a:lstStyle/>
          <a:p>
            <a:r>
              <a:rPr lang="en-US" sz="3600" i="1" dirty="0" smtClean="0">
                <a:solidFill>
                  <a:schemeClr val="bg1"/>
                </a:solidFill>
              </a:rPr>
              <a:t>	The Spirit of the LORD is upon me, because He anointed me to preach the gospel to the poor. He has sent me to proclaim release to the captives, and recovery of sight to the blind, to set free those who are down-trodden, to proclaim the favorable year of the LORD.</a:t>
            </a:r>
          </a:p>
          <a:p>
            <a:endParaRPr lang="en-US" sz="3600" i="1" dirty="0" smtClean="0">
              <a:solidFill>
                <a:schemeClr val="bg1"/>
              </a:solidFill>
            </a:endParaRPr>
          </a:p>
          <a:p>
            <a:r>
              <a:rPr lang="en-US" sz="3600" i="1" dirty="0">
                <a:solidFill>
                  <a:schemeClr val="bg1"/>
                </a:solidFill>
              </a:rPr>
              <a:t>	</a:t>
            </a:r>
            <a:r>
              <a:rPr lang="en-US" sz="3600" i="1" dirty="0" smtClean="0">
                <a:solidFill>
                  <a:schemeClr val="bg1"/>
                </a:solidFill>
              </a:rPr>
              <a:t>				--</a:t>
            </a:r>
            <a:r>
              <a:rPr lang="en-US" sz="3600" dirty="0" smtClean="0">
                <a:solidFill>
                  <a:schemeClr val="bg1"/>
                </a:solidFill>
              </a:rPr>
              <a:t>Isaiah 61:1-2</a:t>
            </a:r>
            <a:endParaRPr lang="en-US" sz="3600" i="1" dirty="0">
              <a:solidFill>
                <a:schemeClr val="bg1"/>
              </a:solidFill>
            </a:endParaRPr>
          </a:p>
        </p:txBody>
      </p:sp>
    </p:spTree>
    <p:extLst>
      <p:ext uri="{BB962C8B-B14F-4D97-AF65-F5344CB8AC3E}">
        <p14:creationId xmlns:p14="http://schemas.microsoft.com/office/powerpoint/2010/main" val="26831279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2057400"/>
            <a:ext cx="9448800" cy="13374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34141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28600"/>
            <a:ext cx="9296400" cy="1331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1754326"/>
            <a:ext cx="7772400" cy="1754326"/>
          </a:xfrm>
          <a:prstGeom prst="rect">
            <a:avLst/>
          </a:prstGeom>
          <a:noFill/>
        </p:spPr>
        <p:txBody>
          <a:bodyPr wrap="square" rtlCol="0">
            <a:spAutoFit/>
          </a:bodyPr>
          <a:lstStyle/>
          <a:p>
            <a:r>
              <a:rPr lang="en-US" dirty="0" err="1"/>
              <a:t>Tiberias</a:t>
            </a:r>
            <a:r>
              <a:rPr lang="en-US" dirty="0"/>
              <a:t> was founded sometime around 20 CE in the </a:t>
            </a:r>
            <a:r>
              <a:rPr lang="en-US" dirty="0">
                <a:hlinkClick r:id="rId3" tooltip="Tetrarchy (Judea)"/>
              </a:rPr>
              <a:t>Herodian Tetrarchy</a:t>
            </a:r>
            <a:r>
              <a:rPr lang="en-US" dirty="0"/>
              <a:t> of Galilee and </a:t>
            </a:r>
            <a:r>
              <a:rPr lang="en-US" dirty="0" err="1">
                <a:hlinkClick r:id="rId4" tooltip="Peraea"/>
              </a:rPr>
              <a:t>Peraea</a:t>
            </a:r>
            <a:r>
              <a:rPr lang="en-US" dirty="0"/>
              <a:t> by the Roman </a:t>
            </a:r>
            <a:r>
              <a:rPr lang="en-US" dirty="0">
                <a:hlinkClick r:id="rId5" tooltip="Client state"/>
              </a:rPr>
              <a:t>client king</a:t>
            </a:r>
            <a:r>
              <a:rPr lang="en-US" dirty="0"/>
              <a:t> </a:t>
            </a:r>
            <a:r>
              <a:rPr lang="en-US" dirty="0">
                <a:hlinkClick r:id="rId6" tooltip="Herod Antipas"/>
              </a:rPr>
              <a:t>Herod Antipas</a:t>
            </a:r>
            <a:r>
              <a:rPr lang="en-US" dirty="0"/>
              <a:t>, son of </a:t>
            </a:r>
            <a:r>
              <a:rPr lang="en-US" dirty="0">
                <a:hlinkClick r:id="rId7" tooltip="Herod the Great"/>
              </a:rPr>
              <a:t>Herod the Great</a:t>
            </a:r>
            <a:r>
              <a:rPr lang="en-US" dirty="0"/>
              <a:t>. Herod Antipas made it the capital of his realm in the Galilee and named it for the </a:t>
            </a:r>
            <a:r>
              <a:rPr lang="en-US" dirty="0">
                <a:hlinkClick r:id="rId8" tooltip="Roman Emperor"/>
              </a:rPr>
              <a:t>Roman Emperor</a:t>
            </a:r>
            <a:r>
              <a:rPr lang="en-US" dirty="0"/>
              <a:t> </a:t>
            </a:r>
            <a:r>
              <a:rPr lang="en-US" dirty="0">
                <a:hlinkClick r:id="rId9" tooltip="Tiberius"/>
              </a:rPr>
              <a:t>Tiberius</a:t>
            </a:r>
            <a:r>
              <a:rPr lang="en-US" dirty="0"/>
              <a:t>.</a:t>
            </a:r>
            <a:r>
              <a:rPr lang="en-US" baseline="30000" dirty="0">
                <a:hlinkClick r:id="rId10"/>
              </a:rPr>
              <a:t>[6]</a:t>
            </a:r>
            <a:r>
              <a:rPr lang="en-US" dirty="0"/>
              <a:t> The city was built in immediate proximity to a spa which had developed around 17 natural mineral hot springs, </a:t>
            </a:r>
            <a:r>
              <a:rPr lang="en-US" dirty="0" err="1">
                <a:hlinkClick r:id="rId11" tooltip="Hamat Tiberias"/>
              </a:rPr>
              <a:t>Hammat</a:t>
            </a:r>
            <a:r>
              <a:rPr lang="en-US" dirty="0">
                <a:hlinkClick r:id="rId11" tooltip="Hamat Tiberias"/>
              </a:rPr>
              <a:t> </a:t>
            </a:r>
            <a:r>
              <a:rPr lang="en-US" dirty="0" err="1">
                <a:hlinkClick r:id="rId11" tooltip="Hamat Tiberias"/>
              </a:rPr>
              <a:t>Tiberias</a:t>
            </a:r>
            <a:r>
              <a:rPr lang="en-US" dirty="0"/>
              <a:t>. </a:t>
            </a:r>
          </a:p>
        </p:txBody>
      </p:sp>
    </p:spTree>
    <p:extLst>
      <p:ext uri="{BB962C8B-B14F-4D97-AF65-F5344CB8AC3E}">
        <p14:creationId xmlns:p14="http://schemas.microsoft.com/office/powerpoint/2010/main" val="13532575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36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691640" y="-45720"/>
            <a:ext cx="10835640" cy="7223760"/>
          </a:xfrm>
          <a:prstGeom prst="rect">
            <a:avLst/>
          </a:prstGeom>
          <a:noFill/>
          <a:ln>
            <a:noFill/>
          </a:ln>
        </p:spPr>
      </p:pic>
    </p:spTree>
    <p:extLst>
      <p:ext uri="{BB962C8B-B14F-4D97-AF65-F5344CB8AC3E}">
        <p14:creationId xmlns:p14="http://schemas.microsoft.com/office/powerpoint/2010/main" val="21229983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2057400"/>
            <a:ext cx="9448800" cy="13374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5009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unt Arbel, Israe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52400"/>
            <a:ext cx="12114463"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7236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mminnick.MOUNTCALVARY\Desktop\Israel photos May, 2017\5-16-2017\DSC0056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70429" y="0"/>
            <a:ext cx="10314429" cy="687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7858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mminnick.MOUNTCALVARY\Desktop\Israel photos May, 2017\5-16-2017\DSC0058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2808" y="-38100"/>
            <a:ext cx="10285858" cy="712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98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mminnick.MOUNTCALVARY\Desktop\Israel photos May, 2017\5-16-2017\DSC0057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 y="0"/>
            <a:ext cx="10628720" cy="7086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1447800"/>
            <a:ext cx="11277600" cy="369332"/>
          </a:xfrm>
          <a:prstGeom prst="rect">
            <a:avLst/>
          </a:prstGeom>
          <a:noFill/>
        </p:spPr>
        <p:txBody>
          <a:bodyPr wrap="square" rtlCol="0">
            <a:spAutoFit/>
          </a:bodyPr>
          <a:lstStyle/>
          <a:p>
            <a:r>
              <a:rPr lang="en-US" dirty="0" smtClean="0"/>
              <a:t>1250 foot prominence.  Some 550 feet above sea level (much of surrounding area is below sea level)</a:t>
            </a:r>
            <a:endParaRPr lang="en-US" dirty="0"/>
          </a:p>
        </p:txBody>
      </p:sp>
    </p:spTree>
    <p:extLst>
      <p:ext uri="{BB962C8B-B14F-4D97-AF65-F5344CB8AC3E}">
        <p14:creationId xmlns:p14="http://schemas.microsoft.com/office/powerpoint/2010/main" val="35868861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mminnick.MOUNTCALVARY\Desktop\Israel photos May, 2017\5-16-2017\DSC0057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6800" y="-152400"/>
            <a:ext cx="10514432"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5721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mminnick.MOUNTCALVARY\Desktop\Israel photos May, 2017\5-16-2017\DSC0058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5750" y="0"/>
            <a:ext cx="10514432"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165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mminnick.MOUNTCALVARY\Desktop\Israel photos May, 2017\5-16-2017\DSC0057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7126" y="0"/>
            <a:ext cx="10271125" cy="6848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983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00200" y="-57150"/>
            <a:ext cx="10972800"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42436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mminnick.MOUNTCALVARY\Desktop\Israel photos May, 2017\5-16-2017\DSC0058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0743007" cy="716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983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500" y="-4267200"/>
            <a:ext cx="10134600" cy="143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21788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mminnick.MOUNTCALVARY\Desktop\Israel photos May, 2017\5-16-2017\DSC0058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5400" y="-38100"/>
            <a:ext cx="10743008" cy="716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983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mminnick.MOUNTCALVARY\Desktop\Israel photos May, 2017\5-16-2017\DSC0059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10628720" cy="708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983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mminnick.MOUNTCALVARY\Desktop\Israel\Israel 2006 Personal Trip\Chorazin, Arbel Cliffs  May 24, 2006\DSCN2538.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345771"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9868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49" y="0"/>
            <a:ext cx="11074399" cy="830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0617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47850" y="-38100"/>
            <a:ext cx="13411200" cy="1005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0942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6400" y="-304800"/>
            <a:ext cx="95504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1524000"/>
            <a:ext cx="9601200" cy="646331"/>
          </a:xfrm>
          <a:prstGeom prst="rect">
            <a:avLst/>
          </a:prstGeom>
          <a:noFill/>
        </p:spPr>
        <p:txBody>
          <a:bodyPr wrap="square" rtlCol="0">
            <a:spAutoFit/>
          </a:bodyPr>
          <a:lstStyle/>
          <a:p>
            <a:r>
              <a:rPr lang="en-US" dirty="0" smtClean="0"/>
              <a:t>13 x 8 miles. </a:t>
            </a:r>
            <a:r>
              <a:rPr lang="en-US" dirty="0"/>
              <a:t> </a:t>
            </a:r>
            <a:r>
              <a:rPr lang="en-US" dirty="0" smtClean="0"/>
              <a:t> 33 miles  in  circumference.   140 feet deep. Shoreline of Lake Hartwell is over 900 miles.   </a:t>
            </a:r>
            <a:r>
              <a:rPr lang="en-US" dirty="0" err="1" smtClean="0"/>
              <a:t>Jocassee</a:t>
            </a:r>
            <a:r>
              <a:rPr lang="en-US" dirty="0" smtClean="0"/>
              <a:t> is 75 miles of shoreline. </a:t>
            </a:r>
            <a:endParaRPr lang="en-US" dirty="0"/>
          </a:p>
        </p:txBody>
      </p:sp>
    </p:spTree>
    <p:extLst>
      <p:ext uri="{BB962C8B-B14F-4D97-AF65-F5344CB8AC3E}">
        <p14:creationId xmlns:p14="http://schemas.microsoft.com/office/powerpoint/2010/main" val="27777483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mminnick.MOUNTCALVARY\Desktop\Israel photos May, 2017\5-16-2017\DSC0050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028585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0670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everydayamy.net/wp-content/uploads/2013/08/July14-12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 y="-4800600"/>
            <a:ext cx="9486900" cy="14220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8175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mminnick.MOUNTCALVARY\Desktop\Israel photos May, 2017\5-16-2017\DSC0050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1858" y="-38101"/>
            <a:ext cx="10438258" cy="6959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9074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mminnick.MOUNTCALVARY\Desktop\Israel photos May, 2017\5-16-2017\DSC00518.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 y="0"/>
            <a:ext cx="10514432"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5815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14550" y="-152400"/>
            <a:ext cx="11785600" cy="883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74924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mminnick.MOUNTCALVARY\Desktop\Israel photos May, 2017\5-16-2017\DSC0051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1858" y="0"/>
            <a:ext cx="1028585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2122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mminnick.MOUNTCALVARY\Desktop\Israel photos May, 2017\5-16-2017\DSC0052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0" y="19049"/>
            <a:ext cx="11049000" cy="7366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3442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mminnick.MOUNTCALVARY\Desktop\Israel photos May, 2017\5-16-2017\DSC0053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028585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2891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mminnick.MOUNTCALVARY\Desktop\Israel photos May, 2017\5-16-2017\DSC0053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22816" y="-19050"/>
            <a:ext cx="10885866" cy="725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7772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59637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mminnick.MOUNTCALVARY\Desktop\Israel photos May, 2017\5-16-2017\DSC0053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8287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8173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mminnick.MOUNTCALVARY\Desktop\Israel photos May, 2017\5-16-2017\DSC0054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 y="0"/>
            <a:ext cx="10743007" cy="716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79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457200"/>
            <a:ext cx="10768204"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7676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762000" y="642907"/>
            <a:ext cx="8153400" cy="4154984"/>
          </a:xfrm>
          <a:prstGeom prst="rect">
            <a:avLst/>
          </a:prstGeom>
          <a:noFill/>
        </p:spPr>
        <p:txBody>
          <a:bodyPr wrap="square" rtlCol="0">
            <a:spAutoFit/>
          </a:bodyPr>
          <a:lstStyle/>
          <a:p>
            <a:r>
              <a:rPr lang="en-US" sz="4000" dirty="0" smtClean="0">
                <a:solidFill>
                  <a:schemeClr val="bg1"/>
                </a:solidFill>
              </a:rPr>
              <a:t>Apostles: </a:t>
            </a:r>
          </a:p>
          <a:p>
            <a:endParaRPr lang="en-US" sz="4000" dirty="0">
              <a:solidFill>
                <a:schemeClr val="bg1"/>
              </a:solidFill>
            </a:endParaRPr>
          </a:p>
          <a:p>
            <a:r>
              <a:rPr lang="en-US" sz="4000" dirty="0" smtClean="0">
                <a:solidFill>
                  <a:schemeClr val="bg1"/>
                </a:solidFill>
              </a:rPr>
              <a:t>	</a:t>
            </a:r>
            <a:r>
              <a:rPr lang="en-US" sz="3600" dirty="0" smtClean="0">
                <a:solidFill>
                  <a:schemeClr val="bg1"/>
                </a:solidFill>
              </a:rPr>
              <a:t>Peter, Andrew, James, John, </a:t>
            </a:r>
          </a:p>
          <a:p>
            <a:r>
              <a:rPr lang="en-US" sz="3600" dirty="0">
                <a:solidFill>
                  <a:schemeClr val="bg1"/>
                </a:solidFill>
              </a:rPr>
              <a:t>	</a:t>
            </a:r>
            <a:r>
              <a:rPr lang="en-US" sz="3600" dirty="0" smtClean="0">
                <a:solidFill>
                  <a:schemeClr val="bg1"/>
                </a:solidFill>
              </a:rPr>
              <a:t>and Matthew</a:t>
            </a:r>
          </a:p>
          <a:p>
            <a:endParaRPr lang="en-US" sz="3600" dirty="0" smtClean="0">
              <a:solidFill>
                <a:schemeClr val="bg1"/>
              </a:solidFill>
            </a:endParaRPr>
          </a:p>
          <a:p>
            <a:endParaRPr lang="en-US" sz="3600" dirty="0">
              <a:solidFill>
                <a:schemeClr val="bg1"/>
              </a:solidFill>
            </a:endParaRPr>
          </a:p>
          <a:p>
            <a:endParaRPr lang="en-US" sz="3600" dirty="0" smtClean="0">
              <a:solidFill>
                <a:schemeClr val="bg1"/>
              </a:solidFill>
            </a:endParaRPr>
          </a:p>
        </p:txBody>
      </p:sp>
    </p:spTree>
    <p:extLst>
      <p:ext uri="{BB962C8B-B14F-4D97-AF65-F5344CB8AC3E}">
        <p14:creationId xmlns:p14="http://schemas.microsoft.com/office/powerpoint/2010/main" val="11090103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762000" y="642907"/>
            <a:ext cx="8153400" cy="6001643"/>
          </a:xfrm>
          <a:prstGeom prst="rect">
            <a:avLst/>
          </a:prstGeom>
          <a:noFill/>
        </p:spPr>
        <p:txBody>
          <a:bodyPr wrap="square" rtlCol="0">
            <a:spAutoFit/>
          </a:bodyPr>
          <a:lstStyle/>
          <a:p>
            <a:r>
              <a:rPr lang="en-US" sz="4000" dirty="0" smtClean="0">
                <a:solidFill>
                  <a:schemeClr val="bg1"/>
                </a:solidFill>
              </a:rPr>
              <a:t>Apostles: </a:t>
            </a:r>
          </a:p>
          <a:p>
            <a:endParaRPr lang="en-US" sz="4000" dirty="0">
              <a:solidFill>
                <a:schemeClr val="bg1"/>
              </a:solidFill>
            </a:endParaRPr>
          </a:p>
          <a:p>
            <a:r>
              <a:rPr lang="en-US" sz="4000" dirty="0" smtClean="0">
                <a:solidFill>
                  <a:schemeClr val="bg1"/>
                </a:solidFill>
              </a:rPr>
              <a:t>	</a:t>
            </a:r>
            <a:r>
              <a:rPr lang="en-US" sz="3600" dirty="0" smtClean="0">
                <a:solidFill>
                  <a:schemeClr val="bg1"/>
                </a:solidFill>
              </a:rPr>
              <a:t>Peter, Andrew, James, John, </a:t>
            </a:r>
          </a:p>
          <a:p>
            <a:r>
              <a:rPr lang="en-US" sz="3600" dirty="0">
                <a:solidFill>
                  <a:schemeClr val="bg1"/>
                </a:solidFill>
              </a:rPr>
              <a:t>	</a:t>
            </a:r>
            <a:r>
              <a:rPr lang="en-US" sz="3600" dirty="0" smtClean="0">
                <a:solidFill>
                  <a:schemeClr val="bg1"/>
                </a:solidFill>
              </a:rPr>
              <a:t>and Matthew</a:t>
            </a:r>
          </a:p>
          <a:p>
            <a:endParaRPr lang="en-US" sz="3600" dirty="0">
              <a:solidFill>
                <a:schemeClr val="bg1"/>
              </a:solidFill>
            </a:endParaRPr>
          </a:p>
          <a:p>
            <a:r>
              <a:rPr lang="en-US" sz="4000" dirty="0" smtClean="0">
                <a:solidFill>
                  <a:schemeClr val="bg1"/>
                </a:solidFill>
              </a:rPr>
              <a:t>Jesus’ family: </a:t>
            </a:r>
          </a:p>
          <a:p>
            <a:endParaRPr lang="en-US" sz="4000" dirty="0">
              <a:solidFill>
                <a:schemeClr val="bg1"/>
              </a:solidFill>
            </a:endParaRPr>
          </a:p>
          <a:p>
            <a:r>
              <a:rPr lang="en-US" sz="4000" dirty="0" smtClean="0">
                <a:solidFill>
                  <a:schemeClr val="bg1"/>
                </a:solidFill>
              </a:rPr>
              <a:t>	</a:t>
            </a:r>
            <a:r>
              <a:rPr lang="en-US" sz="3600" dirty="0" smtClean="0">
                <a:solidFill>
                  <a:schemeClr val="bg1"/>
                </a:solidFill>
              </a:rPr>
              <a:t>Mary, James, Jude. . . </a:t>
            </a:r>
          </a:p>
          <a:p>
            <a:endParaRPr lang="en-US" sz="3600" dirty="0">
              <a:solidFill>
                <a:schemeClr val="bg1"/>
              </a:solidFill>
            </a:endParaRPr>
          </a:p>
          <a:p>
            <a:endParaRPr lang="en-US" sz="3600" dirty="0" smtClean="0">
              <a:solidFill>
                <a:schemeClr val="bg1"/>
              </a:solidFill>
            </a:endParaRPr>
          </a:p>
        </p:txBody>
      </p:sp>
    </p:spTree>
    <p:extLst>
      <p:ext uri="{BB962C8B-B14F-4D97-AF65-F5344CB8AC3E}">
        <p14:creationId xmlns:p14="http://schemas.microsoft.com/office/powerpoint/2010/main" val="16302349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nazareth in bible times">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6514"/>
            <a:ext cx="10821102" cy="6894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8303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mminnick.MOUNTCALVARY\Desktop\Israel photos May, 2017\5-16-2017\DSC0055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94075" y="0"/>
            <a:ext cx="14295438" cy="953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944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57400" y="114300"/>
            <a:ext cx="5215849"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Image result for Capernaum">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7400" y="3484294"/>
            <a:ext cx="5253949" cy="3316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8579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s://ferrelljenkins.files.wordpress.com/2010/07/balage_capernau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598312" cy="708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8809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914400" y="1219200"/>
            <a:ext cx="6400800" cy="2277547"/>
          </a:xfrm>
          <a:prstGeom prst="rect">
            <a:avLst/>
          </a:prstGeom>
          <a:noFill/>
        </p:spPr>
        <p:txBody>
          <a:bodyPr wrap="square" rtlCol="0">
            <a:spAutoFit/>
          </a:bodyPr>
          <a:lstStyle/>
          <a:p>
            <a:r>
              <a:rPr lang="en-US" sz="4400" dirty="0" smtClean="0">
                <a:solidFill>
                  <a:schemeClr val="bg1"/>
                </a:solidFill>
              </a:rPr>
              <a:t>	   </a:t>
            </a:r>
            <a:r>
              <a:rPr lang="en-US" sz="5400" dirty="0" smtClean="0">
                <a:solidFill>
                  <a:schemeClr val="bg1"/>
                </a:solidFill>
              </a:rPr>
              <a:t>Matthew 4:13-16</a:t>
            </a:r>
          </a:p>
          <a:p>
            <a:endParaRPr lang="en-US" sz="4400" dirty="0" smtClean="0">
              <a:solidFill>
                <a:schemeClr val="bg1"/>
              </a:solidFill>
            </a:endParaRPr>
          </a:p>
          <a:p>
            <a:r>
              <a:rPr lang="en-US" sz="4400" dirty="0">
                <a:solidFill>
                  <a:schemeClr val="bg1"/>
                </a:solidFill>
              </a:rPr>
              <a:t>	</a:t>
            </a:r>
            <a:r>
              <a:rPr lang="en-US" sz="4400" dirty="0" smtClean="0">
                <a:solidFill>
                  <a:schemeClr val="bg1"/>
                </a:solidFill>
              </a:rPr>
              <a:t>		</a:t>
            </a:r>
            <a:endParaRPr lang="en-US" sz="4400" dirty="0"/>
          </a:p>
        </p:txBody>
      </p:sp>
      <p:pic>
        <p:nvPicPr>
          <p:cNvPr id="3" name="Picture 2" descr="C:\Users\mminnick.MOUNTCALVARY\Desktop\Israel\Israel photos 2008\2008_05_18\IMG_259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16200000">
            <a:off x="3093427" y="1074127"/>
            <a:ext cx="3147646" cy="681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1696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mminnick.MOUNTCALVARY\Desktop\Israel\Israel photos 2008\2008_05_18\IMG_029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449762" cy="708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2874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mminnick.MOUNTCALVARY\Desktop\Israel photos May, 2017\5-16-2017\DSC0055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028585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944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mminnick.MOUNTCALVARY\Desktop\Israel photos May, 2017\5-16-2017\DSC00558.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38100"/>
            <a:ext cx="10743007" cy="716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944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minnick.MOUNTCALVARY\Desktop\Israel\Israel photos 2008\2008_05_18\IMG_029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449762" cy="7086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0080" y="3543300"/>
            <a:ext cx="8533919" cy="2554545"/>
          </a:xfrm>
          <a:prstGeom prst="rect">
            <a:avLst/>
          </a:prstGeom>
          <a:noFill/>
        </p:spPr>
        <p:txBody>
          <a:bodyPr wrap="square" rtlCol="0">
            <a:spAutoFit/>
          </a:bodyPr>
          <a:lstStyle/>
          <a:p>
            <a:r>
              <a:rPr lang="en-US" sz="3200" i="1" dirty="0" smtClean="0">
                <a:solidFill>
                  <a:schemeClr val="bg1"/>
                </a:solidFill>
              </a:rPr>
              <a:t>    And </a:t>
            </a:r>
            <a:r>
              <a:rPr lang="en-US" sz="3200" i="1" dirty="0">
                <a:solidFill>
                  <a:schemeClr val="bg1"/>
                </a:solidFill>
              </a:rPr>
              <a:t>H</a:t>
            </a:r>
            <a:r>
              <a:rPr lang="en-US" sz="3200" i="1" dirty="0" smtClean="0">
                <a:solidFill>
                  <a:schemeClr val="bg1"/>
                </a:solidFill>
              </a:rPr>
              <a:t>e entered the synagogue and began to teach. They were amazed at His teaching; for He was teaching them as having authority, and not as the scribes. Just then there was a man in their synagogue with an unclean spirit. . . </a:t>
            </a:r>
            <a:r>
              <a:rPr lang="en-US" sz="2800" dirty="0" smtClean="0">
                <a:solidFill>
                  <a:schemeClr val="bg1"/>
                </a:solidFill>
              </a:rPr>
              <a:t>(Mark 1:21-23).</a:t>
            </a:r>
            <a:endParaRPr lang="en-US" sz="2800" dirty="0">
              <a:solidFill>
                <a:schemeClr val="bg1"/>
              </a:solidFill>
            </a:endParaRPr>
          </a:p>
        </p:txBody>
      </p:sp>
    </p:spTree>
    <p:extLst>
      <p:ext uri="{BB962C8B-B14F-4D97-AF65-F5344CB8AC3E}">
        <p14:creationId xmlns:p14="http://schemas.microsoft.com/office/powerpoint/2010/main" val="25980065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Image result for capernaum peter's house">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100"/>
            <a:ext cx="9336242" cy="697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1250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minnick.MOUNTCALVARY\Desktop\Israel\Israel 2006 Personal Trip\Israel May 13 2006 Capernaum and Hazor\DSCN172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 y="-114300"/>
            <a:ext cx="9701317" cy="727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0277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457200"/>
            <a:ext cx="12594668" cy="733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17542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synagogue at Capernaum">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28600"/>
            <a:ext cx="10058400" cy="7543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0"/>
            <a:ext cx="9372600" cy="1754326"/>
          </a:xfrm>
          <a:prstGeom prst="rect">
            <a:avLst/>
          </a:prstGeom>
          <a:noFill/>
        </p:spPr>
        <p:txBody>
          <a:bodyPr wrap="square" rtlCol="0">
            <a:spAutoFit/>
          </a:bodyPr>
          <a:lstStyle/>
          <a:p>
            <a:r>
              <a:rPr lang="en-US" sz="3600" i="1" dirty="0" smtClean="0"/>
              <a:t>He is worthy for You to grant this to him; for he </a:t>
            </a:r>
          </a:p>
          <a:p>
            <a:r>
              <a:rPr lang="en-US" sz="3600" i="1" dirty="0" smtClean="0"/>
              <a:t>     loves our nation and it was he who built us </a:t>
            </a:r>
          </a:p>
          <a:p>
            <a:r>
              <a:rPr lang="en-US" sz="3600" i="1" dirty="0"/>
              <a:t>	</a:t>
            </a:r>
            <a:r>
              <a:rPr lang="en-US" sz="3600" i="1" dirty="0" smtClean="0"/>
              <a:t>	our synagogue </a:t>
            </a:r>
            <a:r>
              <a:rPr lang="en-US" sz="2800" dirty="0" smtClean="0"/>
              <a:t>(Luke 7:4b-5).</a:t>
            </a:r>
            <a:endParaRPr lang="en-US" sz="2800" i="1" dirty="0"/>
          </a:p>
        </p:txBody>
      </p:sp>
    </p:spTree>
    <p:extLst>
      <p:ext uri="{BB962C8B-B14F-4D97-AF65-F5344CB8AC3E}">
        <p14:creationId xmlns:p14="http://schemas.microsoft.com/office/powerpoint/2010/main" val="36858863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synagogue at Capernaum">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4400" y="533400"/>
            <a:ext cx="7239000" cy="1415772"/>
          </a:xfrm>
          <a:prstGeom prst="rect">
            <a:avLst/>
          </a:prstGeom>
          <a:noFill/>
        </p:spPr>
        <p:txBody>
          <a:bodyPr wrap="square" rtlCol="0">
            <a:spAutoFit/>
          </a:bodyPr>
          <a:lstStyle/>
          <a:p>
            <a:r>
              <a:rPr lang="en-US" sz="5400" b="1" i="1" dirty="0" smtClean="0"/>
              <a:t>   </a:t>
            </a:r>
            <a:r>
              <a:rPr lang="en-US" sz="5400" b="1" i="1" dirty="0" smtClean="0">
                <a:solidFill>
                  <a:schemeClr val="tx1">
                    <a:lumMod val="95000"/>
                    <a:lumOff val="5000"/>
                  </a:schemeClr>
                </a:solidFill>
              </a:rPr>
              <a:t>I am the bread of life</a:t>
            </a:r>
          </a:p>
          <a:p>
            <a:endParaRPr lang="en-US" sz="3200" b="1" i="1" dirty="0"/>
          </a:p>
        </p:txBody>
      </p:sp>
    </p:spTree>
    <p:extLst>
      <p:ext uri="{BB962C8B-B14F-4D97-AF65-F5344CB8AC3E}">
        <p14:creationId xmlns:p14="http://schemas.microsoft.com/office/powerpoint/2010/main" val="37400504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biblewalks.com/Photos123/KorazimAerial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2700"/>
            <a:ext cx="10246603" cy="684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7747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mminnick.MOUNTCALVARY\Desktop\Israel\Israel photos 2010\2010_05_22\IMG_222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944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0871200" cy="815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3579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ront of the 4th C AD Synagogue in Korazi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45600"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4146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1074400" cy="830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56479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tone bench &quot;Cathedra of Moses&quot; with Hebrew inscription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701" y="-136526"/>
            <a:ext cx="9427633" cy="707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2928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mminnick.MOUNTCALVARY\Desktop\Israel\Israel photos 2010\2010_05_22\IMG_222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38100"/>
            <a:ext cx="9397699" cy="704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944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609600" y="533400"/>
            <a:ext cx="8153400" cy="5632311"/>
          </a:xfrm>
          <a:prstGeom prst="rect">
            <a:avLst/>
          </a:prstGeom>
          <a:noFill/>
        </p:spPr>
        <p:txBody>
          <a:bodyPr wrap="square" rtlCol="0">
            <a:spAutoFit/>
          </a:bodyPr>
          <a:lstStyle/>
          <a:p>
            <a:r>
              <a:rPr lang="en-US" sz="3600" dirty="0"/>
              <a:t>"</a:t>
            </a:r>
            <a:r>
              <a:rPr lang="en-US" sz="3600" dirty="0">
                <a:solidFill>
                  <a:schemeClr val="bg1"/>
                </a:solidFill>
              </a:rPr>
              <a:t>Then </a:t>
            </a:r>
            <a:r>
              <a:rPr lang="en-US" sz="3600" dirty="0" smtClean="0">
                <a:solidFill>
                  <a:schemeClr val="bg1"/>
                </a:solidFill>
              </a:rPr>
              <a:t>He began to denounce </a:t>
            </a:r>
            <a:r>
              <a:rPr lang="en-US" sz="3600" dirty="0">
                <a:solidFill>
                  <a:schemeClr val="bg1"/>
                </a:solidFill>
              </a:rPr>
              <a:t>the cities </a:t>
            </a:r>
            <a:r>
              <a:rPr lang="en-US" sz="3600" dirty="0" smtClean="0">
                <a:solidFill>
                  <a:schemeClr val="bg1"/>
                </a:solidFill>
              </a:rPr>
              <a:t>in which most </a:t>
            </a:r>
            <a:r>
              <a:rPr lang="en-US" sz="3600" dirty="0">
                <a:solidFill>
                  <a:schemeClr val="bg1"/>
                </a:solidFill>
              </a:rPr>
              <a:t>of his </a:t>
            </a:r>
            <a:r>
              <a:rPr lang="en-US" sz="3600" dirty="0" smtClean="0">
                <a:solidFill>
                  <a:schemeClr val="bg1"/>
                </a:solidFill>
              </a:rPr>
              <a:t>miracles </a:t>
            </a:r>
            <a:r>
              <a:rPr lang="en-US" sz="3600" dirty="0">
                <a:solidFill>
                  <a:schemeClr val="bg1"/>
                </a:solidFill>
              </a:rPr>
              <a:t>were done, because </a:t>
            </a:r>
            <a:r>
              <a:rPr lang="en-US" sz="3600" dirty="0" smtClean="0">
                <a:solidFill>
                  <a:schemeClr val="bg1"/>
                </a:solidFill>
              </a:rPr>
              <a:t>they did not repent.</a:t>
            </a:r>
            <a:r>
              <a:rPr lang="en-US" sz="3600" dirty="0">
                <a:solidFill>
                  <a:schemeClr val="bg1"/>
                </a:solidFill>
              </a:rPr>
              <a:t> </a:t>
            </a:r>
            <a:r>
              <a:rPr lang="en-US" sz="3600" dirty="0" smtClean="0">
                <a:solidFill>
                  <a:schemeClr val="bg1"/>
                </a:solidFill>
              </a:rPr>
              <a:t>Woe to you, </a:t>
            </a:r>
            <a:r>
              <a:rPr lang="en-US" sz="3600" dirty="0" err="1">
                <a:solidFill>
                  <a:schemeClr val="bg1"/>
                </a:solidFill>
              </a:rPr>
              <a:t>Chorazin</a:t>
            </a:r>
            <a:r>
              <a:rPr lang="en-US" sz="3600" dirty="0">
                <a:solidFill>
                  <a:schemeClr val="bg1"/>
                </a:solidFill>
              </a:rPr>
              <a:t>! </a:t>
            </a:r>
            <a:r>
              <a:rPr lang="en-US" sz="3600" dirty="0" smtClean="0">
                <a:solidFill>
                  <a:schemeClr val="bg1"/>
                </a:solidFill>
              </a:rPr>
              <a:t>Woe to you, </a:t>
            </a:r>
            <a:r>
              <a:rPr lang="en-US" sz="3600" dirty="0">
                <a:solidFill>
                  <a:schemeClr val="bg1"/>
                </a:solidFill>
              </a:rPr>
              <a:t>Bethsaida! </a:t>
            </a:r>
            <a:r>
              <a:rPr lang="en-US" sz="3600" dirty="0" smtClean="0">
                <a:solidFill>
                  <a:schemeClr val="bg1"/>
                </a:solidFill>
              </a:rPr>
              <a:t>For </a:t>
            </a:r>
            <a:r>
              <a:rPr lang="en-US" sz="3600" dirty="0">
                <a:solidFill>
                  <a:schemeClr val="bg1"/>
                </a:solidFill>
              </a:rPr>
              <a:t>if </a:t>
            </a:r>
            <a:r>
              <a:rPr lang="en-US" sz="3600" dirty="0" smtClean="0">
                <a:solidFill>
                  <a:schemeClr val="bg1"/>
                </a:solidFill>
              </a:rPr>
              <a:t>the miracles had been done in </a:t>
            </a:r>
            <a:r>
              <a:rPr lang="en-US" sz="3600" dirty="0" err="1" smtClean="0">
                <a:solidFill>
                  <a:schemeClr val="bg1"/>
                </a:solidFill>
              </a:rPr>
              <a:t>Tyre</a:t>
            </a:r>
            <a:r>
              <a:rPr lang="en-US" sz="3600" dirty="0" smtClean="0">
                <a:solidFill>
                  <a:schemeClr val="bg1"/>
                </a:solidFill>
              </a:rPr>
              <a:t> and Sidon which occurred in you, they would have repented long ago in sackcloth and ashes. Nevertheless, I say to you, it will be more tolerable for </a:t>
            </a:r>
            <a:r>
              <a:rPr lang="en-US" sz="3600" dirty="0" err="1" smtClean="0">
                <a:solidFill>
                  <a:schemeClr val="bg1"/>
                </a:solidFill>
              </a:rPr>
              <a:t>Tyre</a:t>
            </a:r>
            <a:r>
              <a:rPr lang="en-US" sz="3600" dirty="0" smtClean="0">
                <a:solidFill>
                  <a:schemeClr val="bg1"/>
                </a:solidFill>
              </a:rPr>
              <a:t> and Sidon in the day of judgment than for you.</a:t>
            </a:r>
            <a:endParaRPr lang="en-US" sz="3600" dirty="0">
              <a:solidFill>
                <a:schemeClr val="bg1"/>
              </a:solidFill>
            </a:endParaRPr>
          </a:p>
        </p:txBody>
      </p:sp>
    </p:spTree>
    <p:extLst>
      <p:ext uri="{BB962C8B-B14F-4D97-AF65-F5344CB8AC3E}">
        <p14:creationId xmlns:p14="http://schemas.microsoft.com/office/powerpoint/2010/main" val="21306145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8100"/>
            <a:ext cx="10922000"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20861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609600" y="609600"/>
            <a:ext cx="7772400" cy="4524315"/>
          </a:xfrm>
          <a:prstGeom prst="rect">
            <a:avLst/>
          </a:prstGeom>
          <a:noFill/>
        </p:spPr>
        <p:txBody>
          <a:bodyPr wrap="square" rtlCol="0">
            <a:spAutoFit/>
          </a:bodyPr>
          <a:lstStyle/>
          <a:p>
            <a:r>
              <a:rPr lang="en-US" sz="3200" i="1" dirty="0" smtClean="0">
                <a:solidFill>
                  <a:schemeClr val="bg1"/>
                </a:solidFill>
              </a:rPr>
              <a:t>	And you, Capernaum, will not be exalted to heaven will you? You will descend to Hades; for if the miracles had occurred in Sodom which occurred in you, it would have remained to this day. Nevertheless I say to you that it will be more tolerable for the land of Sodom in the day of judgment, than for you. </a:t>
            </a:r>
          </a:p>
          <a:p>
            <a:r>
              <a:rPr lang="en-US" sz="3200" i="1" dirty="0">
                <a:solidFill>
                  <a:schemeClr val="bg1"/>
                </a:solidFill>
              </a:rPr>
              <a:t>	</a:t>
            </a:r>
            <a:r>
              <a:rPr lang="en-US" sz="3200" i="1" dirty="0" smtClean="0">
                <a:solidFill>
                  <a:schemeClr val="bg1"/>
                </a:solidFill>
              </a:rPr>
              <a:t>			</a:t>
            </a:r>
            <a:r>
              <a:rPr lang="en-US" sz="3200" dirty="0" smtClean="0">
                <a:solidFill>
                  <a:schemeClr val="bg1"/>
                </a:solidFill>
              </a:rPr>
              <a:t>--Matthew 11:20-24</a:t>
            </a:r>
            <a:endParaRPr lang="en-US" sz="3200" dirty="0">
              <a:solidFill>
                <a:schemeClr val="bg1"/>
              </a:solidFill>
            </a:endParaRPr>
          </a:p>
        </p:txBody>
      </p:sp>
    </p:spTree>
    <p:extLst>
      <p:ext uri="{BB962C8B-B14F-4D97-AF65-F5344CB8AC3E}">
        <p14:creationId xmlns:p14="http://schemas.microsoft.com/office/powerpoint/2010/main" val="22250801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mminnick.MOUNTCALVARY\Desktop\Israel\Israel photos 2008\2008_05_18\IMG_259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6200000">
            <a:off x="-1527797" y="308600"/>
            <a:ext cx="12218645" cy="916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8801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500" y="-4267200"/>
            <a:ext cx="10134600" cy="143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21788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generationword.com/images/israel_pictures/gibeon/gibeon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 y="0"/>
            <a:ext cx="9151620" cy="6872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865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minnick.MOUNTCALVARY\Desktop\Israel photos May, 2017\5-26-2017\DSC0180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0401300"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0059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minnick.MOUNTCALVARY\Desktop\Israel photos May, 2017\5-15-2017\DSC0042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93925" y="-765175"/>
            <a:ext cx="14295438" cy="953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983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22400" y="-152400"/>
            <a:ext cx="10566400" cy="838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88999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511</TotalTime>
  <Words>300</Words>
  <Application>Microsoft Office PowerPoint</Application>
  <PresentationFormat>On-screen Show (4:3)</PresentationFormat>
  <Paragraphs>30</Paragraphs>
  <Slides>74</Slides>
  <Notes>0</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Minnick</dc:creator>
  <cp:lastModifiedBy>Sound1</cp:lastModifiedBy>
  <cp:revision>36</cp:revision>
  <dcterms:created xsi:type="dcterms:W3CDTF">2017-05-30T11:08:37Z</dcterms:created>
  <dcterms:modified xsi:type="dcterms:W3CDTF">2017-06-15T13:47:24Z</dcterms:modified>
</cp:coreProperties>
</file>