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8"/>
  </p:handoutMasterIdLst>
  <p:sldIdLst>
    <p:sldId id="271" r:id="rId2"/>
    <p:sldId id="340" r:id="rId3"/>
    <p:sldId id="341" r:id="rId4"/>
    <p:sldId id="342" r:id="rId5"/>
    <p:sldId id="262" r:id="rId6"/>
    <p:sldId id="263" r:id="rId7"/>
    <p:sldId id="311" r:id="rId8"/>
    <p:sldId id="275" r:id="rId9"/>
    <p:sldId id="310" r:id="rId10"/>
    <p:sldId id="276" r:id="rId11"/>
    <p:sldId id="312" r:id="rId12"/>
    <p:sldId id="313" r:id="rId13"/>
    <p:sldId id="329" r:id="rId14"/>
    <p:sldId id="314" r:id="rId15"/>
    <p:sldId id="352" r:id="rId16"/>
    <p:sldId id="332" r:id="rId17"/>
    <p:sldId id="350" r:id="rId18"/>
    <p:sldId id="353" r:id="rId19"/>
    <p:sldId id="336" r:id="rId20"/>
    <p:sldId id="337" r:id="rId21"/>
    <p:sldId id="338" r:id="rId22"/>
    <p:sldId id="344" r:id="rId23"/>
    <p:sldId id="345" r:id="rId24"/>
    <p:sldId id="354" r:id="rId25"/>
    <p:sldId id="351" r:id="rId26"/>
    <p:sldId id="357" r:id="rId27"/>
    <p:sldId id="316" r:id="rId28"/>
    <p:sldId id="359" r:id="rId29"/>
    <p:sldId id="358" r:id="rId30"/>
    <p:sldId id="360" r:id="rId31"/>
    <p:sldId id="361" r:id="rId32"/>
    <p:sldId id="362" r:id="rId33"/>
    <p:sldId id="317" r:id="rId34"/>
    <p:sldId id="365" r:id="rId35"/>
    <p:sldId id="364" r:id="rId36"/>
    <p:sldId id="363" r:id="rId37"/>
  </p:sldIdLst>
  <p:sldSz cx="9144000" cy="5143500" type="screen16x9"/>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50" d="100"/>
          <a:sy n="50" d="100"/>
        </p:scale>
        <p:origin x="-1426" y="-1195"/>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935F3E74-7D8C-47EF-AAFD-2AECA6CCBC06}" type="datetimeFigureOut">
              <a:rPr lang="en-US" smtClean="0"/>
              <a:t>5/2/2016</a:t>
            </a:fld>
            <a:endParaRPr lang="en-US"/>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F602CFA6-55DE-4E63-B88C-90C5A3C075F3}" type="slidenum">
              <a:rPr lang="en-US" smtClean="0"/>
              <a:t>‹#›</a:t>
            </a:fld>
            <a:endParaRPr lang="en-US"/>
          </a:p>
        </p:txBody>
      </p:sp>
    </p:spTree>
    <p:extLst>
      <p:ext uri="{BB962C8B-B14F-4D97-AF65-F5344CB8AC3E}">
        <p14:creationId xmlns:p14="http://schemas.microsoft.com/office/powerpoint/2010/main" val="398965049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2D07E2-0D2C-4D5D-8833-D9E554297E73}"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D17FA-83E5-45BE-BD30-1B817215A2C6}" type="slidenum">
              <a:rPr lang="en-US" smtClean="0"/>
              <a:t>‹#›</a:t>
            </a:fld>
            <a:endParaRPr lang="en-US"/>
          </a:p>
        </p:txBody>
      </p:sp>
    </p:spTree>
    <p:extLst>
      <p:ext uri="{BB962C8B-B14F-4D97-AF65-F5344CB8AC3E}">
        <p14:creationId xmlns:p14="http://schemas.microsoft.com/office/powerpoint/2010/main" val="687128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2D07E2-0D2C-4D5D-8833-D9E554297E73}"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D17FA-83E5-45BE-BD30-1B817215A2C6}" type="slidenum">
              <a:rPr lang="en-US" smtClean="0"/>
              <a:t>‹#›</a:t>
            </a:fld>
            <a:endParaRPr lang="en-US"/>
          </a:p>
        </p:txBody>
      </p:sp>
    </p:spTree>
    <p:extLst>
      <p:ext uri="{BB962C8B-B14F-4D97-AF65-F5344CB8AC3E}">
        <p14:creationId xmlns:p14="http://schemas.microsoft.com/office/powerpoint/2010/main" val="4048764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2D07E2-0D2C-4D5D-8833-D9E554297E73}"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D17FA-83E5-45BE-BD30-1B817215A2C6}" type="slidenum">
              <a:rPr lang="en-US" smtClean="0"/>
              <a:t>‹#›</a:t>
            </a:fld>
            <a:endParaRPr lang="en-US"/>
          </a:p>
        </p:txBody>
      </p:sp>
    </p:spTree>
    <p:extLst>
      <p:ext uri="{BB962C8B-B14F-4D97-AF65-F5344CB8AC3E}">
        <p14:creationId xmlns:p14="http://schemas.microsoft.com/office/powerpoint/2010/main" val="1075826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2D07E2-0D2C-4D5D-8833-D9E554297E73}"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D17FA-83E5-45BE-BD30-1B817215A2C6}" type="slidenum">
              <a:rPr lang="en-US" smtClean="0"/>
              <a:t>‹#›</a:t>
            </a:fld>
            <a:endParaRPr lang="en-US"/>
          </a:p>
        </p:txBody>
      </p:sp>
    </p:spTree>
    <p:extLst>
      <p:ext uri="{BB962C8B-B14F-4D97-AF65-F5344CB8AC3E}">
        <p14:creationId xmlns:p14="http://schemas.microsoft.com/office/powerpoint/2010/main" val="3964439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2D07E2-0D2C-4D5D-8833-D9E554297E73}" type="datetimeFigureOut">
              <a:rPr lang="en-US" smtClean="0"/>
              <a:t>5/2/2016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4D17FA-83E5-45BE-BD30-1B817215A2C6}" type="slidenum">
              <a:rPr lang="en-US" smtClean="0"/>
              <a:t>‹#›</a:t>
            </a:fld>
            <a:endParaRPr lang="en-US"/>
          </a:p>
        </p:txBody>
      </p:sp>
    </p:spTree>
    <p:extLst>
      <p:ext uri="{BB962C8B-B14F-4D97-AF65-F5344CB8AC3E}">
        <p14:creationId xmlns:p14="http://schemas.microsoft.com/office/powerpoint/2010/main" val="2492795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2D07E2-0D2C-4D5D-8833-D9E554297E73}" type="datetimeFigureOut">
              <a:rPr lang="en-US" smtClean="0"/>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D17FA-83E5-45BE-BD30-1B817215A2C6}" type="slidenum">
              <a:rPr lang="en-US" smtClean="0"/>
              <a:t>‹#›</a:t>
            </a:fld>
            <a:endParaRPr lang="en-US"/>
          </a:p>
        </p:txBody>
      </p:sp>
    </p:spTree>
    <p:extLst>
      <p:ext uri="{BB962C8B-B14F-4D97-AF65-F5344CB8AC3E}">
        <p14:creationId xmlns:p14="http://schemas.microsoft.com/office/powerpoint/2010/main" val="7175965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2D07E2-0D2C-4D5D-8833-D9E554297E73}" type="datetimeFigureOut">
              <a:rPr lang="en-US" smtClean="0"/>
              <a:t>5/2/2016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4D17FA-83E5-45BE-BD30-1B817215A2C6}" type="slidenum">
              <a:rPr lang="en-US" smtClean="0"/>
              <a:t>‹#›</a:t>
            </a:fld>
            <a:endParaRPr lang="en-US"/>
          </a:p>
        </p:txBody>
      </p:sp>
    </p:spTree>
    <p:extLst>
      <p:ext uri="{BB962C8B-B14F-4D97-AF65-F5344CB8AC3E}">
        <p14:creationId xmlns:p14="http://schemas.microsoft.com/office/powerpoint/2010/main" val="1554539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2D07E2-0D2C-4D5D-8833-D9E554297E73}" type="datetimeFigureOut">
              <a:rPr lang="en-US" smtClean="0"/>
              <a:t>5/2/2016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4D17FA-83E5-45BE-BD30-1B817215A2C6}" type="slidenum">
              <a:rPr lang="en-US" smtClean="0"/>
              <a:t>‹#›</a:t>
            </a:fld>
            <a:endParaRPr lang="en-US"/>
          </a:p>
        </p:txBody>
      </p:sp>
    </p:spTree>
    <p:extLst>
      <p:ext uri="{BB962C8B-B14F-4D97-AF65-F5344CB8AC3E}">
        <p14:creationId xmlns:p14="http://schemas.microsoft.com/office/powerpoint/2010/main" val="2214787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2D07E2-0D2C-4D5D-8833-D9E554297E73}" type="datetimeFigureOut">
              <a:rPr lang="en-US" smtClean="0"/>
              <a:t>5/2/2016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4D17FA-83E5-45BE-BD30-1B817215A2C6}" type="slidenum">
              <a:rPr lang="en-US" smtClean="0"/>
              <a:t>‹#›</a:t>
            </a:fld>
            <a:endParaRPr lang="en-US"/>
          </a:p>
        </p:txBody>
      </p:sp>
    </p:spTree>
    <p:extLst>
      <p:ext uri="{BB962C8B-B14F-4D97-AF65-F5344CB8AC3E}">
        <p14:creationId xmlns:p14="http://schemas.microsoft.com/office/powerpoint/2010/main" val="1714748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2D07E2-0D2C-4D5D-8833-D9E554297E73}" type="datetimeFigureOut">
              <a:rPr lang="en-US" smtClean="0"/>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D17FA-83E5-45BE-BD30-1B817215A2C6}" type="slidenum">
              <a:rPr lang="en-US" smtClean="0"/>
              <a:t>‹#›</a:t>
            </a:fld>
            <a:endParaRPr lang="en-US"/>
          </a:p>
        </p:txBody>
      </p:sp>
    </p:spTree>
    <p:extLst>
      <p:ext uri="{BB962C8B-B14F-4D97-AF65-F5344CB8AC3E}">
        <p14:creationId xmlns:p14="http://schemas.microsoft.com/office/powerpoint/2010/main" val="1039262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2D07E2-0D2C-4D5D-8833-D9E554297E73}" type="datetimeFigureOut">
              <a:rPr lang="en-US" smtClean="0"/>
              <a:t>5/2/2016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4D17FA-83E5-45BE-BD30-1B817215A2C6}" type="slidenum">
              <a:rPr lang="en-US" smtClean="0"/>
              <a:t>‹#›</a:t>
            </a:fld>
            <a:endParaRPr lang="en-US"/>
          </a:p>
        </p:txBody>
      </p:sp>
    </p:spTree>
    <p:extLst>
      <p:ext uri="{BB962C8B-B14F-4D97-AF65-F5344CB8AC3E}">
        <p14:creationId xmlns:p14="http://schemas.microsoft.com/office/powerpoint/2010/main" val="1101018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62D07E2-0D2C-4D5D-8833-D9E554297E73}" type="datetimeFigureOut">
              <a:rPr lang="en-US" smtClean="0"/>
              <a:t>5/2/2016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54D17FA-83E5-45BE-BD30-1B817215A2C6}" type="slidenum">
              <a:rPr lang="en-US" smtClean="0"/>
              <a:t>‹#›</a:t>
            </a:fld>
            <a:endParaRPr lang="en-US"/>
          </a:p>
        </p:txBody>
      </p:sp>
    </p:spTree>
    <p:extLst>
      <p:ext uri="{BB962C8B-B14F-4D97-AF65-F5344CB8AC3E}">
        <p14:creationId xmlns:p14="http://schemas.microsoft.com/office/powerpoint/2010/main" val="311916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crazygoangirl.files.wordpress.com/2010/10/dsc08115_edite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80461"/>
            <a:ext cx="9296400" cy="13357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8058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crazygoangirl.files.wordpress.com/2010/10/dsc08115_edite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80461"/>
            <a:ext cx="9296400" cy="133578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restoringthecore.com/wp-content/uploads/2014/07/austin-phelps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38150"/>
            <a:ext cx="1835192" cy="2971800"/>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95600" y="819150"/>
            <a:ext cx="5486400" cy="1569660"/>
          </a:xfrm>
          <a:prstGeom prst="rect">
            <a:avLst/>
          </a:prstGeom>
          <a:noFill/>
        </p:spPr>
        <p:txBody>
          <a:bodyPr wrap="square" rtlCol="0">
            <a:spAutoFit/>
          </a:bodyPr>
          <a:lstStyle/>
          <a:p>
            <a:r>
              <a:rPr lang="en-US" sz="3200" b="1" i="1" dirty="0" smtClean="0">
                <a:solidFill>
                  <a:schemeClr val="accent2">
                    <a:lumMod val="50000"/>
                  </a:schemeClr>
                </a:solidFill>
              </a:rPr>
              <a:t>     Oh, that I knew where I might find Him!</a:t>
            </a:r>
            <a:endParaRPr lang="en-US" sz="3200" b="1" i="1" dirty="0">
              <a:solidFill>
                <a:schemeClr val="accent2">
                  <a:lumMod val="50000"/>
                </a:schemeClr>
              </a:solidFill>
            </a:endParaRPr>
          </a:p>
          <a:p>
            <a:r>
              <a:rPr lang="en-US" sz="3200" b="1" i="1" dirty="0" smtClean="0">
                <a:solidFill>
                  <a:schemeClr val="accent2">
                    <a:lumMod val="50000"/>
                  </a:schemeClr>
                </a:solidFill>
              </a:rPr>
              <a:t>				</a:t>
            </a:r>
            <a:r>
              <a:rPr lang="en-US" sz="2800" b="1" dirty="0" smtClean="0">
                <a:solidFill>
                  <a:schemeClr val="accent2">
                    <a:lumMod val="50000"/>
                  </a:schemeClr>
                </a:solidFill>
              </a:rPr>
              <a:t>--Job 23:3</a:t>
            </a:r>
            <a:endParaRPr lang="en-US" sz="2800" b="1" dirty="0">
              <a:solidFill>
                <a:schemeClr val="accent2">
                  <a:lumMod val="50000"/>
                </a:schemeClr>
              </a:solidFill>
            </a:endParaRPr>
          </a:p>
        </p:txBody>
      </p:sp>
    </p:spTree>
    <p:extLst>
      <p:ext uri="{BB962C8B-B14F-4D97-AF65-F5344CB8AC3E}">
        <p14:creationId xmlns:p14="http://schemas.microsoft.com/office/powerpoint/2010/main" val="8798843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crazygoangirl.files.wordpress.com/2010/10/dsc08115_edite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80461"/>
            <a:ext cx="9296400" cy="133578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restoringthecore.com/wp-content/uploads/2014/07/austin-phelps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38150"/>
            <a:ext cx="1835192" cy="2971800"/>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95600" y="819150"/>
            <a:ext cx="5486400" cy="3539430"/>
          </a:xfrm>
          <a:prstGeom prst="rect">
            <a:avLst/>
          </a:prstGeom>
          <a:noFill/>
        </p:spPr>
        <p:txBody>
          <a:bodyPr wrap="square" rtlCol="0">
            <a:spAutoFit/>
          </a:bodyPr>
          <a:lstStyle/>
          <a:p>
            <a:r>
              <a:rPr lang="en-US" sz="3200" b="1" i="1" dirty="0" smtClean="0">
                <a:solidFill>
                  <a:schemeClr val="accent2">
                    <a:lumMod val="50000"/>
                  </a:schemeClr>
                </a:solidFill>
              </a:rPr>
              <a:t>     If God had not said, “Blessed are those that hunger,” I know not what could keep weak Christians from sinking in despair.</a:t>
            </a:r>
          </a:p>
          <a:p>
            <a:endParaRPr lang="en-US" sz="3200" b="1" i="1" dirty="0">
              <a:solidFill>
                <a:schemeClr val="accent2">
                  <a:lumMod val="50000"/>
                </a:schemeClr>
              </a:solidFill>
            </a:endParaRPr>
          </a:p>
          <a:p>
            <a:r>
              <a:rPr lang="en-US" sz="3200" b="1" i="1" dirty="0" smtClean="0">
                <a:solidFill>
                  <a:schemeClr val="accent2">
                    <a:lumMod val="50000"/>
                  </a:schemeClr>
                </a:solidFill>
              </a:rPr>
              <a:t>	</a:t>
            </a:r>
            <a:r>
              <a:rPr lang="en-US" sz="2800" b="1" dirty="0" smtClean="0">
                <a:solidFill>
                  <a:schemeClr val="accent2">
                    <a:lumMod val="50000"/>
                  </a:schemeClr>
                </a:solidFill>
              </a:rPr>
              <a:t>--Joseph Hall </a:t>
            </a:r>
            <a:r>
              <a:rPr lang="en-US" sz="2400" b="1" dirty="0" smtClean="0">
                <a:solidFill>
                  <a:schemeClr val="accent2">
                    <a:lumMod val="50000"/>
                  </a:schemeClr>
                </a:solidFill>
              </a:rPr>
              <a:t>(1574-1656)</a:t>
            </a:r>
            <a:endParaRPr lang="en-US" sz="2400" b="1" i="1" dirty="0">
              <a:solidFill>
                <a:schemeClr val="accent2">
                  <a:lumMod val="50000"/>
                </a:schemeClr>
              </a:solidFill>
            </a:endParaRPr>
          </a:p>
        </p:txBody>
      </p:sp>
    </p:spTree>
    <p:extLst>
      <p:ext uri="{BB962C8B-B14F-4D97-AF65-F5344CB8AC3E}">
        <p14:creationId xmlns:p14="http://schemas.microsoft.com/office/powerpoint/2010/main" val="29257105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crazygoangirl.files.wordpress.com/2010/10/dsc08115_edite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80461"/>
            <a:ext cx="9296400" cy="133578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restoringthecore.com/wp-content/uploads/2014/07/austin-phelps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38150"/>
            <a:ext cx="1835192" cy="2971800"/>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95600" y="819150"/>
            <a:ext cx="5486400" cy="2062103"/>
          </a:xfrm>
          <a:prstGeom prst="rect">
            <a:avLst/>
          </a:prstGeom>
          <a:noFill/>
        </p:spPr>
        <p:txBody>
          <a:bodyPr wrap="square" rtlCol="0">
            <a:spAutoFit/>
          </a:bodyPr>
          <a:lstStyle/>
          <a:p>
            <a:r>
              <a:rPr lang="en-US" sz="3200" b="1" i="1" dirty="0" smtClean="0">
                <a:solidFill>
                  <a:schemeClr val="accent2">
                    <a:lumMod val="50000"/>
                  </a:schemeClr>
                </a:solidFill>
              </a:rPr>
              <a:t>     A consciousness of the </a:t>
            </a:r>
            <a:r>
              <a:rPr lang="en-US" sz="3200" b="1" i="1" u="sng" dirty="0" smtClean="0">
                <a:solidFill>
                  <a:schemeClr val="accent2">
                    <a:lumMod val="50000"/>
                  </a:schemeClr>
                </a:solidFill>
              </a:rPr>
              <a:t>absence</a:t>
            </a:r>
            <a:r>
              <a:rPr lang="en-US" sz="3200" b="1" i="1" dirty="0" smtClean="0">
                <a:solidFill>
                  <a:schemeClr val="accent2">
                    <a:lumMod val="50000"/>
                  </a:schemeClr>
                </a:solidFill>
              </a:rPr>
              <a:t> of God is one of the standing incidents of the religious life.  </a:t>
            </a:r>
            <a:endParaRPr lang="en-US" sz="3200" b="1" i="1" dirty="0">
              <a:solidFill>
                <a:schemeClr val="accent2">
                  <a:lumMod val="50000"/>
                </a:schemeClr>
              </a:solidFill>
            </a:endParaRPr>
          </a:p>
        </p:txBody>
      </p:sp>
    </p:spTree>
    <p:extLst>
      <p:ext uri="{BB962C8B-B14F-4D97-AF65-F5344CB8AC3E}">
        <p14:creationId xmlns:p14="http://schemas.microsoft.com/office/powerpoint/2010/main" val="2925710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crazygoangirl.files.wordpress.com/2010/10/dsc08115_edite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80461"/>
            <a:ext cx="9296400" cy="133578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restoringthecore.com/wp-content/uploads/2014/07/austin-phelps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38150"/>
            <a:ext cx="1835192" cy="2971800"/>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95600" y="438150"/>
            <a:ext cx="5486400" cy="4031873"/>
          </a:xfrm>
          <a:prstGeom prst="rect">
            <a:avLst/>
          </a:prstGeom>
          <a:noFill/>
        </p:spPr>
        <p:txBody>
          <a:bodyPr wrap="square" rtlCol="0">
            <a:spAutoFit/>
          </a:bodyPr>
          <a:lstStyle/>
          <a:p>
            <a:r>
              <a:rPr lang="en-US" sz="3200" b="1" i="1" dirty="0" smtClean="0">
                <a:solidFill>
                  <a:schemeClr val="accent2">
                    <a:lumMod val="50000"/>
                  </a:schemeClr>
                </a:solidFill>
              </a:rPr>
              <a:t>     Are there not many “closet hours,” in which the chief feeling is an oppressed consciousness of the absence of reality from his own exercises.  He has no words which are, as George Herbert says, “heart deep.” </a:t>
            </a:r>
            <a:endParaRPr lang="en-US" sz="3200" b="1" i="1" dirty="0">
              <a:solidFill>
                <a:schemeClr val="accent2">
                  <a:lumMod val="50000"/>
                </a:schemeClr>
              </a:solidFill>
            </a:endParaRPr>
          </a:p>
        </p:txBody>
      </p:sp>
    </p:spTree>
    <p:extLst>
      <p:ext uri="{BB962C8B-B14F-4D97-AF65-F5344CB8AC3E}">
        <p14:creationId xmlns:p14="http://schemas.microsoft.com/office/powerpoint/2010/main" val="25043589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crazygoangirl.files.wordpress.com/2010/10/dsc08115_edite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80461"/>
            <a:ext cx="9296400" cy="133578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restoringthecore.com/wp-content/uploads/2014/07/austin-phelps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38150"/>
            <a:ext cx="1835192" cy="2971800"/>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438150"/>
            <a:ext cx="7924800" cy="4031873"/>
          </a:xfrm>
          <a:prstGeom prst="rect">
            <a:avLst/>
          </a:prstGeom>
          <a:noFill/>
        </p:spPr>
        <p:txBody>
          <a:bodyPr wrap="square" rtlCol="0">
            <a:spAutoFit/>
          </a:bodyPr>
          <a:lstStyle/>
          <a:p>
            <a:r>
              <a:rPr lang="en-US" sz="3200" b="1" i="1" dirty="0" smtClean="0">
                <a:solidFill>
                  <a:schemeClr val="accent2">
                    <a:lumMod val="50000"/>
                  </a:schemeClr>
                </a:solidFill>
              </a:rPr>
              <a:t>     			     “Never any more wonder,” 			says an old writer, “that men</a:t>
            </a:r>
          </a:p>
          <a:p>
            <a:r>
              <a:rPr lang="en-US" sz="3200" b="1" i="1" dirty="0" smtClean="0">
                <a:solidFill>
                  <a:schemeClr val="accent2">
                    <a:lumMod val="50000"/>
                  </a:schemeClr>
                </a:solidFill>
              </a:rPr>
              <a:t> 			pray so seldom. For there are </a:t>
            </a:r>
          </a:p>
          <a:p>
            <a:r>
              <a:rPr lang="en-US" sz="3200" b="1" i="1" dirty="0">
                <a:solidFill>
                  <a:schemeClr val="accent2">
                    <a:lumMod val="50000"/>
                  </a:schemeClr>
                </a:solidFill>
              </a:rPr>
              <a:t>	</a:t>
            </a:r>
            <a:r>
              <a:rPr lang="en-US" sz="3200" b="1" i="1" dirty="0" smtClean="0">
                <a:solidFill>
                  <a:schemeClr val="accent2">
                    <a:lumMod val="50000"/>
                  </a:schemeClr>
                </a:solidFill>
              </a:rPr>
              <a:t>		very few that feel the </a:t>
            </a:r>
            <a:r>
              <a:rPr lang="en-US" sz="3200" b="1" i="1" u="sng" dirty="0" smtClean="0">
                <a:solidFill>
                  <a:schemeClr val="accent2">
                    <a:lumMod val="50000"/>
                  </a:schemeClr>
                </a:solidFill>
              </a:rPr>
              <a:t>relish</a:t>
            </a:r>
            <a:r>
              <a:rPr lang="en-US" sz="3200" b="1" i="1" dirty="0" smtClean="0">
                <a:solidFill>
                  <a:schemeClr val="accent2">
                    <a:lumMod val="50000"/>
                  </a:schemeClr>
                </a:solidFill>
              </a:rPr>
              <a:t>, </a:t>
            </a:r>
          </a:p>
          <a:p>
            <a:r>
              <a:rPr lang="en-US" sz="3200" b="1" i="1" dirty="0">
                <a:solidFill>
                  <a:schemeClr val="accent2">
                    <a:lumMod val="50000"/>
                  </a:schemeClr>
                </a:solidFill>
              </a:rPr>
              <a:t>	</a:t>
            </a:r>
            <a:r>
              <a:rPr lang="en-US" sz="3200" b="1" i="1" dirty="0" smtClean="0">
                <a:solidFill>
                  <a:schemeClr val="accent2">
                    <a:lumMod val="50000"/>
                  </a:schemeClr>
                </a:solidFill>
              </a:rPr>
              <a:t>		and are enticed with the </a:t>
            </a:r>
          </a:p>
          <a:p>
            <a:r>
              <a:rPr lang="en-US" sz="3200" b="1" i="1" dirty="0" smtClean="0">
                <a:solidFill>
                  <a:schemeClr val="accent2">
                    <a:lumMod val="50000"/>
                  </a:schemeClr>
                </a:solidFill>
              </a:rPr>
              <a:t>			</a:t>
            </a:r>
            <a:r>
              <a:rPr lang="en-US" sz="3200" b="1" i="1" u="sng" dirty="0" smtClean="0">
                <a:solidFill>
                  <a:schemeClr val="accent2">
                    <a:lumMod val="50000"/>
                  </a:schemeClr>
                </a:solidFill>
              </a:rPr>
              <a:t>deliciousness</a:t>
            </a:r>
            <a:r>
              <a:rPr lang="en-US" sz="3200" b="1" i="1" dirty="0" smtClean="0">
                <a:solidFill>
                  <a:schemeClr val="accent2">
                    <a:lumMod val="50000"/>
                  </a:schemeClr>
                </a:solidFill>
              </a:rPr>
              <a:t>, and refreshed with the </a:t>
            </a:r>
            <a:r>
              <a:rPr lang="en-US" sz="3200" b="1" i="1" u="sng" dirty="0" smtClean="0">
                <a:solidFill>
                  <a:schemeClr val="accent2">
                    <a:lumMod val="50000"/>
                  </a:schemeClr>
                </a:solidFill>
              </a:rPr>
              <a:t>comforts</a:t>
            </a:r>
            <a:r>
              <a:rPr lang="en-US" sz="3200" b="1" i="1" dirty="0" smtClean="0">
                <a:solidFill>
                  <a:schemeClr val="accent2">
                    <a:lumMod val="50000"/>
                  </a:schemeClr>
                </a:solidFill>
              </a:rPr>
              <a:t>, and acquainted with the </a:t>
            </a:r>
            <a:r>
              <a:rPr lang="en-US" sz="3200" b="1" i="1" u="sng" dirty="0" smtClean="0">
                <a:solidFill>
                  <a:schemeClr val="accent2">
                    <a:lumMod val="50000"/>
                  </a:schemeClr>
                </a:solidFill>
              </a:rPr>
              <a:t>secrets</a:t>
            </a:r>
            <a:r>
              <a:rPr lang="en-US" sz="3200" b="1" i="1" dirty="0" smtClean="0">
                <a:solidFill>
                  <a:schemeClr val="accent2">
                    <a:lumMod val="50000"/>
                  </a:schemeClr>
                </a:solidFill>
              </a:rPr>
              <a:t>, of a holy prayer.”</a:t>
            </a:r>
            <a:endParaRPr lang="en-US" sz="3200" b="1" i="1" dirty="0">
              <a:solidFill>
                <a:schemeClr val="accent2">
                  <a:lumMod val="50000"/>
                </a:schemeClr>
              </a:solidFill>
            </a:endParaRPr>
          </a:p>
        </p:txBody>
      </p:sp>
    </p:spTree>
    <p:extLst>
      <p:ext uri="{BB962C8B-B14F-4D97-AF65-F5344CB8AC3E}">
        <p14:creationId xmlns:p14="http://schemas.microsoft.com/office/powerpoint/2010/main" val="29257105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crazygoangirl.files.wordpress.com/2010/10/dsc08115_edite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80461"/>
            <a:ext cx="9296400" cy="133578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cdn1.bigcommerce.com/server2500/cb550/products/2321/images/2403/phelps_still_hour__27805__49614.1294353889.1280.1280.jpg?c=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9550"/>
            <a:ext cx="2979505" cy="47510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733800" y="590550"/>
            <a:ext cx="5181600" cy="3046988"/>
          </a:xfrm>
          <a:prstGeom prst="rect">
            <a:avLst/>
          </a:prstGeom>
          <a:noFill/>
        </p:spPr>
        <p:txBody>
          <a:bodyPr wrap="square" rtlCol="0">
            <a:spAutoFit/>
          </a:bodyPr>
          <a:lstStyle/>
          <a:p>
            <a:pPr marL="342900" indent="-342900">
              <a:buAutoNum type="arabicParenR"/>
            </a:pPr>
            <a:r>
              <a:rPr lang="en-US" sz="3200" b="1" dirty="0" smtClean="0">
                <a:solidFill>
                  <a:schemeClr val="accent2">
                    <a:lumMod val="50000"/>
                  </a:schemeClr>
                </a:solidFill>
              </a:rPr>
              <a:t>Absence of piety</a:t>
            </a:r>
          </a:p>
          <a:p>
            <a:pPr marL="342900" indent="-342900">
              <a:buAutoNum type="arabicParenR"/>
            </a:pPr>
            <a:r>
              <a:rPr lang="en-US" sz="3200" b="1" dirty="0" smtClean="0">
                <a:solidFill>
                  <a:schemeClr val="accent2">
                    <a:lumMod val="50000"/>
                  </a:schemeClr>
                </a:solidFill>
              </a:rPr>
              <a:t>Offering prayers which we are not </a:t>
            </a:r>
            <a:r>
              <a:rPr lang="en-US" sz="3200" b="1" u="sng" dirty="0" smtClean="0">
                <a:solidFill>
                  <a:schemeClr val="accent2">
                    <a:lumMod val="50000"/>
                  </a:schemeClr>
                </a:solidFill>
              </a:rPr>
              <a:t>willing </a:t>
            </a:r>
            <a:r>
              <a:rPr lang="en-US" sz="3200" b="1" dirty="0" smtClean="0">
                <a:solidFill>
                  <a:schemeClr val="accent2">
                    <a:lumMod val="50000"/>
                  </a:schemeClr>
                </a:solidFill>
              </a:rPr>
              <a:t>to have answered</a:t>
            </a:r>
          </a:p>
          <a:p>
            <a:pPr marL="342900" indent="-342900">
              <a:buAutoNum type="arabicParenR"/>
            </a:pPr>
            <a:r>
              <a:rPr lang="en-US" sz="3200" b="1" dirty="0" smtClean="0">
                <a:solidFill>
                  <a:schemeClr val="accent2">
                    <a:lumMod val="50000"/>
                  </a:schemeClr>
                </a:solidFill>
              </a:rPr>
              <a:t>Not cultivating the </a:t>
            </a:r>
            <a:r>
              <a:rPr lang="en-US" sz="3200" b="1" u="sng" dirty="0" smtClean="0">
                <a:solidFill>
                  <a:schemeClr val="accent2">
                    <a:lumMod val="50000"/>
                  </a:schemeClr>
                </a:solidFill>
              </a:rPr>
              <a:t>temperament </a:t>
            </a:r>
            <a:r>
              <a:rPr lang="en-US" sz="3200" b="1" dirty="0" smtClean="0">
                <a:solidFill>
                  <a:schemeClr val="accent2">
                    <a:lumMod val="50000"/>
                  </a:schemeClr>
                </a:solidFill>
              </a:rPr>
              <a:t>of prayer</a:t>
            </a:r>
            <a:endParaRPr lang="en-US" sz="3200" b="1" dirty="0">
              <a:solidFill>
                <a:schemeClr val="accent2">
                  <a:lumMod val="50000"/>
                </a:schemeClr>
              </a:solidFill>
            </a:endParaRPr>
          </a:p>
        </p:txBody>
      </p:sp>
    </p:spTree>
    <p:extLst>
      <p:ext uri="{BB962C8B-B14F-4D97-AF65-F5344CB8AC3E}">
        <p14:creationId xmlns:p14="http://schemas.microsoft.com/office/powerpoint/2010/main" val="30409639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crazygoangirl.files.wordpress.com/2010/10/dsc08115_edite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80461"/>
            <a:ext cx="9296400" cy="133578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restoringthecore.com/wp-content/uploads/2014/07/austin-phelps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38150"/>
            <a:ext cx="1835192" cy="2971800"/>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438150"/>
            <a:ext cx="8305800" cy="4524315"/>
          </a:xfrm>
          <a:prstGeom prst="rect">
            <a:avLst/>
          </a:prstGeom>
          <a:noFill/>
        </p:spPr>
        <p:txBody>
          <a:bodyPr wrap="square" rtlCol="0">
            <a:spAutoFit/>
          </a:bodyPr>
          <a:lstStyle/>
          <a:p>
            <a:pPr marL="2800350" lvl="5" indent="-514350">
              <a:buAutoNum type="arabicParenR"/>
            </a:pPr>
            <a:r>
              <a:rPr lang="en-US" sz="3200" b="1" dirty="0" smtClean="0">
                <a:solidFill>
                  <a:schemeClr val="accent2">
                    <a:lumMod val="50000"/>
                  </a:schemeClr>
                </a:solidFill>
              </a:rPr>
              <a:t>Absence of piety</a:t>
            </a:r>
          </a:p>
          <a:p>
            <a:pPr marL="514350" indent="-514350">
              <a:buAutoNum type="arabicParenR"/>
            </a:pPr>
            <a:endParaRPr lang="en-US" sz="3200" b="1" dirty="0">
              <a:solidFill>
                <a:schemeClr val="accent2">
                  <a:lumMod val="50000"/>
                </a:schemeClr>
              </a:solidFill>
            </a:endParaRPr>
          </a:p>
          <a:p>
            <a:pPr lvl="1"/>
            <a:r>
              <a:rPr lang="en-US" sz="3200" b="1" i="1" dirty="0" smtClean="0">
                <a:solidFill>
                  <a:schemeClr val="accent2">
                    <a:lumMod val="50000"/>
                  </a:schemeClr>
                </a:solidFill>
              </a:rPr>
              <a:t>			     An impenitent sinner never 			prays. . . finds no such thing in 			his heart. . . If he drives himself</a:t>
            </a:r>
          </a:p>
          <a:p>
            <a:pPr lvl="1"/>
            <a:r>
              <a:rPr lang="en-US" sz="3200" b="1" i="1" dirty="0" smtClean="0">
                <a:solidFill>
                  <a:schemeClr val="accent2">
                    <a:lumMod val="50000"/>
                  </a:schemeClr>
                </a:solidFill>
              </a:rPr>
              <a:t> 			into it for a time, by forcing upon his soul the forms of devotion, he cannot stay there. He is like one gasping in a vacuum. </a:t>
            </a:r>
          </a:p>
        </p:txBody>
      </p:sp>
    </p:spTree>
    <p:extLst>
      <p:ext uri="{BB962C8B-B14F-4D97-AF65-F5344CB8AC3E}">
        <p14:creationId xmlns:p14="http://schemas.microsoft.com/office/powerpoint/2010/main" val="23852001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crazygoangirl.files.wordpress.com/2010/10/dsc08115_edite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80461"/>
            <a:ext cx="9296400" cy="133578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restoringthecore.com/wp-content/uploads/2014/07/austin-phelps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38150"/>
            <a:ext cx="1835192" cy="2971800"/>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438150"/>
            <a:ext cx="8305800" cy="2062103"/>
          </a:xfrm>
          <a:prstGeom prst="rect">
            <a:avLst/>
          </a:prstGeom>
          <a:noFill/>
        </p:spPr>
        <p:txBody>
          <a:bodyPr wrap="square" rtlCol="0">
            <a:spAutoFit/>
          </a:bodyPr>
          <a:lstStyle/>
          <a:p>
            <a:pPr marL="2800350" lvl="5" indent="-514350">
              <a:buAutoNum type="arabicParenR"/>
            </a:pPr>
            <a:r>
              <a:rPr lang="en-US" sz="3200" b="1" dirty="0" smtClean="0">
                <a:solidFill>
                  <a:schemeClr val="accent2">
                    <a:lumMod val="50000"/>
                  </a:schemeClr>
                </a:solidFill>
              </a:rPr>
              <a:t>Absence of piety</a:t>
            </a:r>
          </a:p>
          <a:p>
            <a:pPr marL="514350" indent="-514350">
              <a:buAutoNum type="arabicParenR"/>
            </a:pPr>
            <a:endParaRPr lang="en-US" sz="3200" b="1" dirty="0">
              <a:solidFill>
                <a:schemeClr val="accent2">
                  <a:lumMod val="50000"/>
                </a:schemeClr>
              </a:solidFill>
            </a:endParaRPr>
          </a:p>
          <a:p>
            <a:pPr lvl="1"/>
            <a:r>
              <a:rPr lang="en-US" sz="3200" b="1" i="1" dirty="0" smtClean="0">
                <a:solidFill>
                  <a:schemeClr val="accent2">
                    <a:lumMod val="50000"/>
                  </a:schemeClr>
                </a:solidFill>
              </a:rPr>
              <a:t>			     Such a soul does not enjoy 			God. </a:t>
            </a:r>
          </a:p>
        </p:txBody>
      </p:sp>
    </p:spTree>
    <p:extLst>
      <p:ext uri="{BB962C8B-B14F-4D97-AF65-F5344CB8AC3E}">
        <p14:creationId xmlns:p14="http://schemas.microsoft.com/office/powerpoint/2010/main" val="14491304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crazygoangirl.files.wordpress.com/2010/10/dsc08115_edite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80461"/>
            <a:ext cx="9296400" cy="133578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cdn1.bigcommerce.com/server2500/cb550/products/2321/images/2403/phelps_still_hour__27805__49614.1294353889.1280.1280.jpg?c=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9550"/>
            <a:ext cx="2979505" cy="47510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86200" y="590550"/>
            <a:ext cx="5105400" cy="2062103"/>
          </a:xfrm>
          <a:prstGeom prst="rect">
            <a:avLst/>
          </a:prstGeom>
          <a:noFill/>
        </p:spPr>
        <p:txBody>
          <a:bodyPr wrap="square" rtlCol="0">
            <a:spAutoFit/>
          </a:bodyPr>
          <a:lstStyle/>
          <a:p>
            <a:pPr marL="514350" indent="-514350">
              <a:buAutoNum type="arabicParenR"/>
            </a:pPr>
            <a:r>
              <a:rPr lang="en-US" sz="3200" b="1" dirty="0" smtClean="0">
                <a:solidFill>
                  <a:schemeClr val="accent2">
                    <a:lumMod val="50000"/>
                  </a:schemeClr>
                </a:solidFill>
              </a:rPr>
              <a:t>Absence of piety</a:t>
            </a:r>
          </a:p>
          <a:p>
            <a:pPr marL="514350" indent="-514350">
              <a:buAutoNum type="arabicParenR"/>
            </a:pPr>
            <a:r>
              <a:rPr lang="en-US" sz="3200" b="1" dirty="0" smtClean="0">
                <a:solidFill>
                  <a:schemeClr val="accent2">
                    <a:lumMod val="50000"/>
                  </a:schemeClr>
                </a:solidFill>
              </a:rPr>
              <a:t>Offering prayers which we are not </a:t>
            </a:r>
            <a:r>
              <a:rPr lang="en-US" sz="3200" b="1" u="sng" dirty="0" smtClean="0">
                <a:solidFill>
                  <a:schemeClr val="accent2">
                    <a:lumMod val="50000"/>
                  </a:schemeClr>
                </a:solidFill>
              </a:rPr>
              <a:t>willing </a:t>
            </a:r>
            <a:r>
              <a:rPr lang="en-US" sz="3200" b="1" dirty="0" smtClean="0">
                <a:solidFill>
                  <a:schemeClr val="accent2">
                    <a:lumMod val="50000"/>
                  </a:schemeClr>
                </a:solidFill>
              </a:rPr>
              <a:t>to have answered</a:t>
            </a:r>
            <a:endParaRPr lang="en-US" sz="3200" b="1" dirty="0">
              <a:solidFill>
                <a:schemeClr val="accent2">
                  <a:lumMod val="50000"/>
                </a:schemeClr>
              </a:solidFill>
            </a:endParaRPr>
          </a:p>
        </p:txBody>
      </p:sp>
    </p:spTree>
    <p:extLst>
      <p:ext uri="{BB962C8B-B14F-4D97-AF65-F5344CB8AC3E}">
        <p14:creationId xmlns:p14="http://schemas.microsoft.com/office/powerpoint/2010/main" val="4234879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crazygoangirl.files.wordpress.com/2010/10/dsc08115_edite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80461"/>
            <a:ext cx="9296400" cy="133578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restoringthecore.com/wp-content/uploads/2014/07/austin-phelps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38150"/>
            <a:ext cx="1835192" cy="2971800"/>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438150"/>
            <a:ext cx="8305800" cy="3539430"/>
          </a:xfrm>
          <a:prstGeom prst="rect">
            <a:avLst/>
          </a:prstGeom>
          <a:noFill/>
        </p:spPr>
        <p:txBody>
          <a:bodyPr wrap="square" rtlCol="0">
            <a:spAutoFit/>
          </a:bodyPr>
          <a:lstStyle/>
          <a:p>
            <a:pPr lvl="5"/>
            <a:r>
              <a:rPr lang="en-US" sz="3200" b="1" i="1" dirty="0" smtClean="0">
                <a:solidFill>
                  <a:schemeClr val="accent2">
                    <a:lumMod val="50000"/>
                  </a:schemeClr>
                </a:solidFill>
              </a:rPr>
              <a:t>     Many of the objects of prayer enchant us only in the distance. Brought near to us, and in concrete forms, and made to grow lifelike with our conceptions, they very sensibly abate the pulse of our longing to possess them. . . </a:t>
            </a:r>
          </a:p>
        </p:txBody>
      </p:sp>
    </p:spTree>
    <p:extLst>
      <p:ext uri="{BB962C8B-B14F-4D97-AF65-F5344CB8AC3E}">
        <p14:creationId xmlns:p14="http://schemas.microsoft.com/office/powerpoint/2010/main" val="23965708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crazygoangirl.files.wordpress.com/2010/10/dsc08115_edite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80461"/>
            <a:ext cx="9296400" cy="133578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restoringthecore.com/wp-content/uploads/2014/07/austin-phelps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38150"/>
            <a:ext cx="1835192" cy="2971800"/>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667000" y="819150"/>
            <a:ext cx="5943600" cy="2431435"/>
          </a:xfrm>
          <a:prstGeom prst="rect">
            <a:avLst/>
          </a:prstGeom>
          <a:noFill/>
        </p:spPr>
        <p:txBody>
          <a:bodyPr wrap="square" rtlCol="0">
            <a:spAutoFit/>
          </a:bodyPr>
          <a:lstStyle/>
          <a:p>
            <a:r>
              <a:rPr lang="en-US" sz="4000" b="1" dirty="0" smtClean="0">
                <a:latin typeface="Baskerville Old Face" panose="02020602080505020303" pitchFamily="18" charset="0"/>
              </a:rPr>
              <a:t>Austin Phelps (1820-1890)</a:t>
            </a:r>
          </a:p>
          <a:p>
            <a:endParaRPr lang="en-US" sz="4000" b="1" dirty="0">
              <a:latin typeface="Baskerville Old Face" panose="02020602080505020303" pitchFamily="18" charset="0"/>
            </a:endParaRPr>
          </a:p>
          <a:p>
            <a:r>
              <a:rPr lang="en-US" sz="4000" b="1" dirty="0">
                <a:latin typeface="Baskerville Old Face" panose="02020602080505020303" pitchFamily="18" charset="0"/>
              </a:rPr>
              <a:t> </a:t>
            </a:r>
            <a:r>
              <a:rPr lang="en-US" sz="4000" b="1" dirty="0" smtClean="0">
                <a:latin typeface="Baskerville Old Face" panose="02020602080505020303" pitchFamily="18" charset="0"/>
              </a:rPr>
              <a:t>  </a:t>
            </a:r>
            <a:r>
              <a:rPr lang="en-US" sz="3200" b="1" dirty="0" smtClean="0">
                <a:latin typeface="Baskerville Old Face" panose="02020602080505020303" pitchFamily="18" charset="0"/>
              </a:rPr>
              <a:t>President, Andover Theological Seminary </a:t>
            </a:r>
            <a:r>
              <a:rPr lang="en-US" sz="3200" b="1" dirty="0">
                <a:latin typeface="Baskerville Old Face" panose="02020602080505020303" pitchFamily="18" charset="0"/>
              </a:rPr>
              <a:t>(</a:t>
            </a:r>
            <a:r>
              <a:rPr lang="en-US" sz="3200" b="1" dirty="0" smtClean="0">
                <a:latin typeface="Baskerville Old Face" panose="02020602080505020303" pitchFamily="18" charset="0"/>
              </a:rPr>
              <a:t>1869-1879)</a:t>
            </a:r>
            <a:endParaRPr lang="en-US" sz="3200" b="1" dirty="0">
              <a:latin typeface="Baskerville Old Face" panose="02020602080505020303" pitchFamily="18" charset="0"/>
            </a:endParaRPr>
          </a:p>
        </p:txBody>
      </p:sp>
    </p:spTree>
    <p:extLst>
      <p:ext uri="{BB962C8B-B14F-4D97-AF65-F5344CB8AC3E}">
        <p14:creationId xmlns:p14="http://schemas.microsoft.com/office/powerpoint/2010/main" val="735230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crazygoangirl.files.wordpress.com/2010/10/dsc08115_edite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80461"/>
            <a:ext cx="9296400" cy="133578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restoringthecore.com/wp-content/uploads/2014/07/austin-phelps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38150"/>
            <a:ext cx="1835192" cy="2971800"/>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438150"/>
            <a:ext cx="8305800" cy="2554545"/>
          </a:xfrm>
          <a:prstGeom prst="rect">
            <a:avLst/>
          </a:prstGeom>
          <a:noFill/>
        </p:spPr>
        <p:txBody>
          <a:bodyPr wrap="square" rtlCol="0">
            <a:spAutoFit/>
          </a:bodyPr>
          <a:lstStyle/>
          <a:p>
            <a:pPr lvl="5"/>
            <a:r>
              <a:rPr lang="en-US" sz="3200" b="1" i="1" dirty="0" smtClean="0">
                <a:solidFill>
                  <a:schemeClr val="accent2">
                    <a:lumMod val="50000"/>
                  </a:schemeClr>
                </a:solidFill>
              </a:rPr>
              <a:t>. . . because we cannot but discover that , to realize them in our lives, certain other darling objects must be sacrificed, which we are not willing to part with.</a:t>
            </a:r>
          </a:p>
        </p:txBody>
      </p:sp>
    </p:spTree>
    <p:extLst>
      <p:ext uri="{BB962C8B-B14F-4D97-AF65-F5344CB8AC3E}">
        <p14:creationId xmlns:p14="http://schemas.microsoft.com/office/powerpoint/2010/main" val="24006196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crazygoangirl.files.wordpress.com/2010/10/dsc08115_edite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80461"/>
            <a:ext cx="9296400" cy="133578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restoringthecore.com/wp-content/uploads/2014/07/austin-phelps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38150"/>
            <a:ext cx="1835192" cy="2971800"/>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438150"/>
            <a:ext cx="8305800" cy="1569660"/>
          </a:xfrm>
          <a:prstGeom prst="rect">
            <a:avLst/>
          </a:prstGeom>
          <a:noFill/>
        </p:spPr>
        <p:txBody>
          <a:bodyPr wrap="square" rtlCol="0">
            <a:spAutoFit/>
          </a:bodyPr>
          <a:lstStyle/>
          <a:p>
            <a:pPr lvl="5"/>
            <a:r>
              <a:rPr lang="en-US" sz="3200" b="1" i="1" dirty="0" smtClean="0">
                <a:solidFill>
                  <a:schemeClr val="accent2">
                    <a:lumMod val="50000"/>
                  </a:schemeClr>
                </a:solidFill>
              </a:rPr>
              <a:t>The paradox is true to the life, that a man may even </a:t>
            </a:r>
            <a:r>
              <a:rPr lang="en-US" sz="3200" b="1" i="1" u="sng" dirty="0" smtClean="0">
                <a:solidFill>
                  <a:schemeClr val="accent2">
                    <a:lumMod val="50000"/>
                  </a:schemeClr>
                </a:solidFill>
              </a:rPr>
              <a:t>fear</a:t>
            </a:r>
            <a:r>
              <a:rPr lang="en-US" sz="3200" b="1" i="1" dirty="0" smtClean="0">
                <a:solidFill>
                  <a:schemeClr val="accent2">
                    <a:lumMod val="50000"/>
                  </a:schemeClr>
                </a:solidFill>
              </a:rPr>
              <a:t> an answer to his prayers.  </a:t>
            </a:r>
          </a:p>
        </p:txBody>
      </p:sp>
    </p:spTree>
    <p:extLst>
      <p:ext uri="{BB962C8B-B14F-4D97-AF65-F5344CB8AC3E}">
        <p14:creationId xmlns:p14="http://schemas.microsoft.com/office/powerpoint/2010/main" val="27141682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crazygoangirl.files.wordpress.com/2010/10/dsc08115_edite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80461"/>
            <a:ext cx="9296400" cy="133578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restoringthecore.com/wp-content/uploads/2014/07/austin-phelps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38150"/>
            <a:ext cx="1835192" cy="2971800"/>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438150"/>
            <a:ext cx="8305800" cy="4524315"/>
          </a:xfrm>
          <a:prstGeom prst="rect">
            <a:avLst/>
          </a:prstGeom>
          <a:noFill/>
        </p:spPr>
        <p:txBody>
          <a:bodyPr wrap="square" rtlCol="0">
            <a:spAutoFit/>
          </a:bodyPr>
          <a:lstStyle/>
          <a:p>
            <a:pPr lvl="5"/>
            <a:r>
              <a:rPr lang="en-US" sz="3200" b="1" i="1" dirty="0" smtClean="0">
                <a:solidFill>
                  <a:schemeClr val="accent2">
                    <a:lumMod val="50000"/>
                  </a:schemeClr>
                </a:solidFill>
              </a:rPr>
              <a:t>Perhaps that single sin has woven itself like a web over large spaces of our life.  It may have run like a shuttle to and fro in the texture of some plan of life, on which our conscience has never glared </a:t>
            </a:r>
          </a:p>
          <a:p>
            <a:pPr lvl="1"/>
            <a:r>
              <a:rPr lang="en-US" sz="3200" b="1" i="1" dirty="0">
                <a:solidFill>
                  <a:schemeClr val="accent2">
                    <a:lumMod val="50000"/>
                  </a:schemeClr>
                </a:solidFill>
              </a:rPr>
              <a:t>f</a:t>
            </a:r>
            <a:r>
              <a:rPr lang="en-US" sz="3200" b="1" i="1" dirty="0" smtClean="0">
                <a:solidFill>
                  <a:schemeClr val="accent2">
                    <a:lumMod val="50000"/>
                  </a:schemeClr>
                </a:solidFill>
              </a:rPr>
              <a:t>iercely as upon a crime, because the usage of the world has blindfolded conscience by the respectability of such a sin. </a:t>
            </a:r>
            <a:endParaRPr lang="en-US" sz="3200" b="1" i="1" dirty="0">
              <a:solidFill>
                <a:schemeClr val="accent2">
                  <a:lumMod val="50000"/>
                </a:schemeClr>
              </a:solidFill>
            </a:endParaRPr>
          </a:p>
        </p:txBody>
      </p:sp>
    </p:spTree>
    <p:extLst>
      <p:ext uri="{BB962C8B-B14F-4D97-AF65-F5344CB8AC3E}">
        <p14:creationId xmlns:p14="http://schemas.microsoft.com/office/powerpoint/2010/main" val="18699790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crazygoangirl.files.wordpress.com/2010/10/dsc08115_edite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80461"/>
            <a:ext cx="9296400" cy="133578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restoringthecore.com/wp-content/uploads/2014/07/austin-phelps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38150"/>
            <a:ext cx="1835192" cy="2971800"/>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438150"/>
            <a:ext cx="8305800" cy="3539430"/>
          </a:xfrm>
          <a:prstGeom prst="rect">
            <a:avLst/>
          </a:prstGeom>
          <a:noFill/>
        </p:spPr>
        <p:txBody>
          <a:bodyPr wrap="square" rtlCol="0">
            <a:spAutoFit/>
          </a:bodyPr>
          <a:lstStyle/>
          <a:p>
            <a:pPr lvl="5"/>
            <a:r>
              <a:rPr lang="en-US" sz="3200" b="1" i="1" dirty="0" smtClean="0">
                <a:solidFill>
                  <a:schemeClr val="accent2">
                    <a:lumMod val="50000"/>
                  </a:schemeClr>
                </a:solidFill>
              </a:rPr>
              <a:t>Yet it has been all the while tightening its folds around us, repressing our liberty in prayer, stopping the life-blood and stiffening the fiber of our moral being, till we are like kneeling corpses in worship.</a:t>
            </a:r>
          </a:p>
        </p:txBody>
      </p:sp>
    </p:spTree>
    <p:extLst>
      <p:ext uri="{BB962C8B-B14F-4D97-AF65-F5344CB8AC3E}">
        <p14:creationId xmlns:p14="http://schemas.microsoft.com/office/powerpoint/2010/main" val="21343274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crazygoangirl.files.wordpress.com/2010/10/dsc08115_edite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80461"/>
            <a:ext cx="9296400" cy="133578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cdn1.bigcommerce.com/server2500/cb550/products/2321/images/2403/phelps_still_hour__27805__49614.1294353889.1280.1280.jpg?c=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9550"/>
            <a:ext cx="2979505" cy="47510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86200" y="514350"/>
            <a:ext cx="5029200" cy="3539430"/>
          </a:xfrm>
          <a:prstGeom prst="rect">
            <a:avLst/>
          </a:prstGeom>
          <a:noFill/>
        </p:spPr>
        <p:txBody>
          <a:bodyPr wrap="square" rtlCol="0">
            <a:spAutoFit/>
          </a:bodyPr>
          <a:lstStyle/>
          <a:p>
            <a:pPr marL="514350" indent="-514350">
              <a:buAutoNum type="arabicParenR"/>
            </a:pPr>
            <a:r>
              <a:rPr lang="en-US" sz="3200" b="1" dirty="0" smtClean="0">
                <a:solidFill>
                  <a:schemeClr val="accent2">
                    <a:lumMod val="50000"/>
                  </a:schemeClr>
                </a:solidFill>
              </a:rPr>
              <a:t>Absence of piety</a:t>
            </a:r>
          </a:p>
          <a:p>
            <a:pPr marL="514350" indent="-514350">
              <a:buAutoNum type="arabicParenR"/>
            </a:pPr>
            <a:r>
              <a:rPr lang="en-US" sz="3200" b="1" dirty="0" smtClean="0">
                <a:solidFill>
                  <a:schemeClr val="accent2">
                    <a:lumMod val="50000"/>
                  </a:schemeClr>
                </a:solidFill>
              </a:rPr>
              <a:t>Offering prayers which we are not </a:t>
            </a:r>
            <a:r>
              <a:rPr lang="en-US" sz="3200" b="1" u="sng" dirty="0" smtClean="0">
                <a:solidFill>
                  <a:schemeClr val="accent2">
                    <a:lumMod val="50000"/>
                  </a:schemeClr>
                </a:solidFill>
              </a:rPr>
              <a:t>willing </a:t>
            </a:r>
            <a:r>
              <a:rPr lang="en-US" sz="3200" b="1" dirty="0" smtClean="0">
                <a:solidFill>
                  <a:schemeClr val="accent2">
                    <a:lumMod val="50000"/>
                  </a:schemeClr>
                </a:solidFill>
              </a:rPr>
              <a:t>to have answered</a:t>
            </a:r>
          </a:p>
          <a:p>
            <a:pPr marL="514350" indent="-514350">
              <a:buAutoNum type="arabicParenR"/>
            </a:pPr>
            <a:r>
              <a:rPr lang="en-US" sz="3200" b="1" dirty="0" smtClean="0">
                <a:solidFill>
                  <a:schemeClr val="accent2">
                    <a:lumMod val="50000"/>
                  </a:schemeClr>
                </a:solidFill>
              </a:rPr>
              <a:t>Not cultivating the </a:t>
            </a:r>
            <a:r>
              <a:rPr lang="en-US" sz="3200" b="1" u="sng" dirty="0" smtClean="0">
                <a:solidFill>
                  <a:schemeClr val="accent2">
                    <a:lumMod val="50000"/>
                  </a:schemeClr>
                </a:solidFill>
              </a:rPr>
              <a:t>temperament</a:t>
            </a:r>
            <a:r>
              <a:rPr lang="en-US" sz="3200" b="1" dirty="0" smtClean="0">
                <a:solidFill>
                  <a:schemeClr val="accent2">
                    <a:lumMod val="50000"/>
                  </a:schemeClr>
                </a:solidFill>
              </a:rPr>
              <a:t> of prayer</a:t>
            </a:r>
          </a:p>
          <a:p>
            <a:pPr marL="514350" indent="-514350">
              <a:buAutoNum type="arabicParenR"/>
            </a:pPr>
            <a:endParaRPr lang="en-US" sz="3200" b="1" dirty="0">
              <a:solidFill>
                <a:schemeClr val="accent2">
                  <a:lumMod val="50000"/>
                </a:schemeClr>
              </a:solidFill>
            </a:endParaRPr>
          </a:p>
        </p:txBody>
      </p:sp>
    </p:spTree>
    <p:extLst>
      <p:ext uri="{BB962C8B-B14F-4D97-AF65-F5344CB8AC3E}">
        <p14:creationId xmlns:p14="http://schemas.microsoft.com/office/powerpoint/2010/main" val="42348792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crazygoangirl.files.wordpress.com/2010/10/dsc08115_edite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80461"/>
            <a:ext cx="9296400" cy="133578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restoringthecore.com/wp-content/uploads/2014/07/austin-phelps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38150"/>
            <a:ext cx="1835192" cy="2971800"/>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438150"/>
            <a:ext cx="8610600" cy="4524315"/>
          </a:xfrm>
          <a:prstGeom prst="rect">
            <a:avLst/>
          </a:prstGeom>
          <a:noFill/>
        </p:spPr>
        <p:txBody>
          <a:bodyPr wrap="square" rtlCol="0">
            <a:spAutoFit/>
          </a:bodyPr>
          <a:lstStyle/>
          <a:p>
            <a:r>
              <a:rPr lang="en-US" sz="3200" b="1" i="1" dirty="0" smtClean="0">
                <a:solidFill>
                  <a:schemeClr val="accent2">
                    <a:lumMod val="50000"/>
                  </a:schemeClr>
                </a:solidFill>
              </a:rPr>
              <a:t>     	</a:t>
            </a:r>
            <a:r>
              <a:rPr lang="en-US" sz="3200" b="1" i="1" dirty="0">
                <a:solidFill>
                  <a:schemeClr val="accent2">
                    <a:lumMod val="50000"/>
                  </a:schemeClr>
                </a:solidFill>
              </a:rPr>
              <a:t>	</a:t>
            </a:r>
            <a:r>
              <a:rPr lang="en-US" sz="3200" b="1" i="1" dirty="0" smtClean="0">
                <a:solidFill>
                  <a:schemeClr val="accent2">
                    <a:lumMod val="50000"/>
                  </a:schemeClr>
                </a:solidFill>
              </a:rPr>
              <a:t>	Prayer is an expression of </a:t>
            </a:r>
          </a:p>
          <a:p>
            <a:r>
              <a:rPr lang="en-US" sz="3200" b="1" i="1" dirty="0">
                <a:solidFill>
                  <a:schemeClr val="accent2">
                    <a:lumMod val="50000"/>
                  </a:schemeClr>
                </a:solidFill>
              </a:rPr>
              <a:t>	</a:t>
            </a:r>
            <a:r>
              <a:rPr lang="en-US" sz="3200" b="1" i="1" dirty="0" smtClean="0">
                <a:solidFill>
                  <a:schemeClr val="accent2">
                    <a:lumMod val="50000"/>
                  </a:schemeClr>
                </a:solidFill>
              </a:rPr>
              <a:t>	    feeling.  </a:t>
            </a:r>
          </a:p>
          <a:p>
            <a:r>
              <a:rPr lang="en-US" sz="3200" b="1" i="1" dirty="0">
                <a:solidFill>
                  <a:schemeClr val="accent2">
                    <a:lumMod val="50000"/>
                  </a:schemeClr>
                </a:solidFill>
              </a:rPr>
              <a:t>		</a:t>
            </a:r>
            <a:r>
              <a:rPr lang="en-US" sz="3200" b="1" i="1" dirty="0" smtClean="0">
                <a:solidFill>
                  <a:schemeClr val="accent2">
                    <a:lumMod val="50000"/>
                  </a:schemeClr>
                </a:solidFill>
              </a:rPr>
              <a:t>	We have not sufficiently </a:t>
            </a:r>
          </a:p>
          <a:p>
            <a:r>
              <a:rPr lang="en-US" sz="3200" b="1" i="1" dirty="0">
                <a:solidFill>
                  <a:schemeClr val="accent2">
                    <a:lumMod val="50000"/>
                  </a:schemeClr>
                </a:solidFill>
              </a:rPr>
              <a:t>	</a:t>
            </a:r>
            <a:r>
              <a:rPr lang="en-US" sz="3200" b="1" i="1" dirty="0" smtClean="0">
                <a:solidFill>
                  <a:schemeClr val="accent2">
                    <a:lumMod val="50000"/>
                  </a:schemeClr>
                </a:solidFill>
              </a:rPr>
              <a:t>	    cherished our Christian sensibilities. </a:t>
            </a:r>
          </a:p>
          <a:p>
            <a:r>
              <a:rPr lang="en-US" sz="3200" b="1" i="1" dirty="0">
                <a:solidFill>
                  <a:schemeClr val="accent2">
                    <a:lumMod val="50000"/>
                  </a:schemeClr>
                </a:solidFill>
              </a:rPr>
              <a:t>	</a:t>
            </a:r>
            <a:r>
              <a:rPr lang="en-US" sz="3200" b="1" i="1" dirty="0" smtClean="0">
                <a:solidFill>
                  <a:schemeClr val="accent2">
                    <a:lumMod val="50000"/>
                  </a:schemeClr>
                </a:solidFill>
              </a:rPr>
              <a:t>		We have not cultivated habits of </a:t>
            </a:r>
          </a:p>
          <a:p>
            <a:r>
              <a:rPr lang="en-US" sz="3200" b="1" i="1" dirty="0">
                <a:solidFill>
                  <a:schemeClr val="accent2">
                    <a:lumMod val="50000"/>
                  </a:schemeClr>
                </a:solidFill>
              </a:rPr>
              <a:t>	</a:t>
            </a:r>
            <a:r>
              <a:rPr lang="en-US" sz="3200" b="1" i="1" dirty="0" smtClean="0">
                <a:solidFill>
                  <a:schemeClr val="accent2">
                    <a:lumMod val="50000"/>
                  </a:schemeClr>
                </a:solidFill>
              </a:rPr>
              <a:t>	     religious desire. . . We have not so trained our hearts that a certain emotive current is always . . . welling up from the depths of the soul, like the springs of the deepest sea. . . </a:t>
            </a:r>
            <a:endParaRPr lang="en-US" sz="3200" b="1" i="1" dirty="0">
              <a:solidFill>
                <a:schemeClr val="accent2">
                  <a:lumMod val="50000"/>
                </a:schemeClr>
              </a:solidFill>
            </a:endParaRPr>
          </a:p>
        </p:txBody>
      </p:sp>
    </p:spTree>
    <p:extLst>
      <p:ext uri="{BB962C8B-B14F-4D97-AF65-F5344CB8AC3E}">
        <p14:creationId xmlns:p14="http://schemas.microsoft.com/office/powerpoint/2010/main" val="2331237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crazygoangirl.files.wordpress.com/2010/10/dsc08115_edite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80461"/>
            <a:ext cx="9296400" cy="133578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restoringthecore.com/wp-content/uploads/2014/07/austin-phelps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38150"/>
            <a:ext cx="1835192" cy="2971800"/>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57200" y="438150"/>
            <a:ext cx="8610600" cy="4524315"/>
          </a:xfrm>
          <a:prstGeom prst="rect">
            <a:avLst/>
          </a:prstGeom>
          <a:noFill/>
        </p:spPr>
        <p:txBody>
          <a:bodyPr wrap="square" rtlCol="0">
            <a:spAutoFit/>
          </a:bodyPr>
          <a:lstStyle/>
          <a:p>
            <a:r>
              <a:rPr lang="en-US" sz="3200" b="1" i="1" dirty="0" smtClean="0">
                <a:solidFill>
                  <a:schemeClr val="accent2">
                    <a:lumMod val="50000"/>
                  </a:schemeClr>
                </a:solidFill>
              </a:rPr>
              <a:t>     	</a:t>
            </a:r>
            <a:r>
              <a:rPr lang="en-US" sz="3200" b="1" i="1" dirty="0">
                <a:solidFill>
                  <a:schemeClr val="accent2">
                    <a:lumMod val="50000"/>
                  </a:schemeClr>
                </a:solidFill>
              </a:rPr>
              <a:t>	</a:t>
            </a:r>
            <a:r>
              <a:rPr lang="en-US" sz="3200" b="1" i="1" dirty="0" smtClean="0">
                <a:solidFill>
                  <a:schemeClr val="accent2">
                    <a:lumMod val="50000"/>
                  </a:schemeClr>
                </a:solidFill>
              </a:rPr>
              <a:t>	Prayer is an expression of </a:t>
            </a:r>
          </a:p>
          <a:p>
            <a:r>
              <a:rPr lang="en-US" sz="3200" b="1" i="1" dirty="0">
                <a:solidFill>
                  <a:schemeClr val="accent2">
                    <a:lumMod val="50000"/>
                  </a:schemeClr>
                </a:solidFill>
              </a:rPr>
              <a:t>	</a:t>
            </a:r>
            <a:r>
              <a:rPr lang="en-US" sz="3200" b="1" i="1" dirty="0" smtClean="0">
                <a:solidFill>
                  <a:schemeClr val="accent2">
                    <a:lumMod val="50000"/>
                  </a:schemeClr>
                </a:solidFill>
              </a:rPr>
              <a:t>	    feeling.  </a:t>
            </a:r>
          </a:p>
          <a:p>
            <a:r>
              <a:rPr lang="en-US" sz="3200" b="1" i="1" dirty="0">
                <a:solidFill>
                  <a:schemeClr val="accent2">
                    <a:lumMod val="50000"/>
                  </a:schemeClr>
                </a:solidFill>
              </a:rPr>
              <a:t>		</a:t>
            </a:r>
            <a:r>
              <a:rPr lang="en-US" sz="3200" b="1" i="1" dirty="0" smtClean="0">
                <a:solidFill>
                  <a:schemeClr val="accent2">
                    <a:lumMod val="50000"/>
                  </a:schemeClr>
                </a:solidFill>
              </a:rPr>
              <a:t>	We have not sufficiently </a:t>
            </a:r>
          </a:p>
          <a:p>
            <a:r>
              <a:rPr lang="en-US" sz="3200" b="1" i="1" dirty="0">
                <a:solidFill>
                  <a:schemeClr val="accent2">
                    <a:lumMod val="50000"/>
                  </a:schemeClr>
                </a:solidFill>
              </a:rPr>
              <a:t>	</a:t>
            </a:r>
            <a:r>
              <a:rPr lang="en-US" sz="3200" b="1" i="1" dirty="0" smtClean="0">
                <a:solidFill>
                  <a:schemeClr val="accent2">
                    <a:lumMod val="50000"/>
                  </a:schemeClr>
                </a:solidFill>
              </a:rPr>
              <a:t>	    cherished our Christian sensibilities. </a:t>
            </a:r>
          </a:p>
          <a:p>
            <a:r>
              <a:rPr lang="en-US" sz="3200" b="1" i="1" dirty="0">
                <a:solidFill>
                  <a:schemeClr val="accent2">
                    <a:lumMod val="50000"/>
                  </a:schemeClr>
                </a:solidFill>
              </a:rPr>
              <a:t>	</a:t>
            </a:r>
            <a:r>
              <a:rPr lang="en-US" sz="3200" b="1" i="1" dirty="0" smtClean="0">
                <a:solidFill>
                  <a:schemeClr val="accent2">
                    <a:lumMod val="50000"/>
                  </a:schemeClr>
                </a:solidFill>
              </a:rPr>
              <a:t>		We have not cultivated habits of </a:t>
            </a:r>
          </a:p>
          <a:p>
            <a:r>
              <a:rPr lang="en-US" sz="3200" b="1" i="1" dirty="0">
                <a:solidFill>
                  <a:schemeClr val="accent2">
                    <a:lumMod val="50000"/>
                  </a:schemeClr>
                </a:solidFill>
              </a:rPr>
              <a:t>	</a:t>
            </a:r>
            <a:r>
              <a:rPr lang="en-US" sz="3200" b="1" i="1" dirty="0" smtClean="0">
                <a:solidFill>
                  <a:schemeClr val="accent2">
                    <a:lumMod val="50000"/>
                  </a:schemeClr>
                </a:solidFill>
              </a:rPr>
              <a:t>	     religious desire. . . We have not so trained our hearts that a certain emotive current is always . . . welling up from the depths of the soul, like the springs of the deepest sea. . . </a:t>
            </a:r>
            <a:endParaRPr lang="en-US" sz="3200" b="1" i="1" dirty="0">
              <a:solidFill>
                <a:schemeClr val="accent2">
                  <a:lumMod val="50000"/>
                </a:schemeClr>
              </a:solidFill>
            </a:endParaRPr>
          </a:p>
        </p:txBody>
      </p:sp>
    </p:spTree>
    <p:extLst>
      <p:ext uri="{BB962C8B-B14F-4D97-AF65-F5344CB8AC3E}">
        <p14:creationId xmlns:p14="http://schemas.microsoft.com/office/powerpoint/2010/main" val="24866375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crazygoangirl.files.wordpress.com/2010/10/dsc08115_edite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80461"/>
            <a:ext cx="9296400" cy="133578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restoringthecore.com/wp-content/uploads/2014/07/austin-phelps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38150"/>
            <a:ext cx="1835192" cy="2971800"/>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95600" y="819150"/>
            <a:ext cx="5486400" cy="2062103"/>
          </a:xfrm>
          <a:prstGeom prst="rect">
            <a:avLst/>
          </a:prstGeom>
          <a:noFill/>
        </p:spPr>
        <p:txBody>
          <a:bodyPr wrap="square" rtlCol="0">
            <a:spAutoFit/>
          </a:bodyPr>
          <a:lstStyle/>
          <a:p>
            <a:r>
              <a:rPr lang="en-US" sz="3200" b="1" i="1" dirty="0" smtClean="0">
                <a:solidFill>
                  <a:schemeClr val="accent2">
                    <a:lumMod val="50000"/>
                  </a:schemeClr>
                </a:solidFill>
              </a:rPr>
              <a:t>     We need a culture of sensibility which shall </a:t>
            </a:r>
            <a:r>
              <a:rPr lang="en-US" sz="3200" b="1" i="1" u="sng" dirty="0" smtClean="0">
                <a:solidFill>
                  <a:schemeClr val="accent2">
                    <a:lumMod val="50000"/>
                  </a:schemeClr>
                </a:solidFill>
              </a:rPr>
              <a:t>demand</a:t>
            </a:r>
            <a:r>
              <a:rPr lang="en-US" sz="3200" b="1" i="1" dirty="0" smtClean="0">
                <a:solidFill>
                  <a:schemeClr val="accent2">
                    <a:lumMod val="50000"/>
                  </a:schemeClr>
                </a:solidFill>
              </a:rPr>
              <a:t> these Psalms as a medium of utterance.</a:t>
            </a:r>
            <a:endParaRPr lang="en-US" sz="3200" b="1" i="1" dirty="0">
              <a:solidFill>
                <a:schemeClr val="accent2">
                  <a:lumMod val="50000"/>
                </a:schemeClr>
              </a:solidFill>
            </a:endParaRPr>
          </a:p>
        </p:txBody>
      </p:sp>
    </p:spTree>
    <p:extLst>
      <p:ext uri="{BB962C8B-B14F-4D97-AF65-F5344CB8AC3E}">
        <p14:creationId xmlns:p14="http://schemas.microsoft.com/office/powerpoint/2010/main" val="29257105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hdcs.net/images/Robert%20Burn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85750"/>
            <a:ext cx="3124947" cy="3581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05947" y="742950"/>
            <a:ext cx="5409453" cy="2554545"/>
          </a:xfrm>
          <a:prstGeom prst="rect">
            <a:avLst/>
          </a:prstGeom>
          <a:noFill/>
        </p:spPr>
        <p:txBody>
          <a:bodyPr wrap="square" rtlCol="0">
            <a:spAutoFit/>
          </a:bodyPr>
          <a:lstStyle/>
          <a:p>
            <a:r>
              <a:rPr lang="en-US" sz="3200" dirty="0" smtClean="0"/>
              <a:t>Robert Burns lamented that he could not </a:t>
            </a:r>
            <a:r>
              <a:rPr lang="en-US" sz="3200" i="1" dirty="0" smtClean="0"/>
              <a:t>pour out his soul without reserve to any human being, without danger of one day repenting his confidence.</a:t>
            </a:r>
          </a:p>
        </p:txBody>
      </p:sp>
    </p:spTree>
    <p:extLst>
      <p:ext uri="{BB962C8B-B14F-4D97-AF65-F5344CB8AC3E}">
        <p14:creationId xmlns:p14="http://schemas.microsoft.com/office/powerpoint/2010/main" val="164129552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3-eu-west-1.amazonaws.com/rbbm-live/images/content/NTSBRNp036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1"/>
            <a:ext cx="9677400" cy="7499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767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america.pink/images/3/8/5/8/2/5/en/3-andover-theological-semina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
            <a:ext cx="9144000" cy="5577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6671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hdcs.net/images/Robert%20Burn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85750"/>
            <a:ext cx="3124947" cy="35814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05947" y="742950"/>
            <a:ext cx="5409453" cy="2554545"/>
          </a:xfrm>
          <a:prstGeom prst="rect">
            <a:avLst/>
          </a:prstGeom>
          <a:noFill/>
        </p:spPr>
        <p:txBody>
          <a:bodyPr wrap="square" rtlCol="0">
            <a:spAutoFit/>
          </a:bodyPr>
          <a:lstStyle/>
          <a:p>
            <a:r>
              <a:rPr lang="en-US" sz="3200" i="1" dirty="0" smtClean="0"/>
              <a:t>. . . as a substitute for a confidential friend. . . Which he could record himself in, </a:t>
            </a:r>
            <a:r>
              <a:rPr lang="en-US" sz="3200" dirty="0" smtClean="0"/>
              <a:t>without peril of having his confidence betrayed.  </a:t>
            </a:r>
            <a:endParaRPr lang="en-US" sz="3200" i="1" dirty="0"/>
          </a:p>
        </p:txBody>
      </p:sp>
    </p:spTree>
    <p:extLst>
      <p:ext uri="{BB962C8B-B14F-4D97-AF65-F5344CB8AC3E}">
        <p14:creationId xmlns:p14="http://schemas.microsoft.com/office/powerpoint/2010/main" val="13893177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christianitytoday.com/images/67234.jpg?w=7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0"/>
            <a:ext cx="9326880" cy="52363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3964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crazygoangirl.files.wordpress.com/2010/10/dsc08115_edite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80461"/>
            <a:ext cx="9296400" cy="133578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cdn1.bigcommerce.com/server2500/cb550/products/2321/images/2403/phelps_still_hour__27805__49614.1294353889.1280.1280.jpg?c=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9550"/>
            <a:ext cx="2979505" cy="47510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86200" y="514350"/>
            <a:ext cx="5029200" cy="4524315"/>
          </a:xfrm>
          <a:prstGeom prst="rect">
            <a:avLst/>
          </a:prstGeom>
          <a:noFill/>
        </p:spPr>
        <p:txBody>
          <a:bodyPr wrap="square" rtlCol="0">
            <a:spAutoFit/>
          </a:bodyPr>
          <a:lstStyle/>
          <a:p>
            <a:pPr marL="514350" indent="-514350">
              <a:buAutoNum type="arabicParenR"/>
            </a:pPr>
            <a:r>
              <a:rPr lang="en-US" sz="3200" b="1" dirty="0" smtClean="0">
                <a:solidFill>
                  <a:schemeClr val="accent2">
                    <a:lumMod val="50000"/>
                  </a:schemeClr>
                </a:solidFill>
              </a:rPr>
              <a:t>Absence of piety</a:t>
            </a:r>
          </a:p>
          <a:p>
            <a:pPr marL="514350" indent="-514350">
              <a:buAutoNum type="arabicParenR"/>
            </a:pPr>
            <a:r>
              <a:rPr lang="en-US" sz="3200" b="1" dirty="0" smtClean="0">
                <a:solidFill>
                  <a:schemeClr val="accent2">
                    <a:lumMod val="50000"/>
                  </a:schemeClr>
                </a:solidFill>
              </a:rPr>
              <a:t>Offering prayers which we are not </a:t>
            </a:r>
            <a:r>
              <a:rPr lang="en-US" sz="3200" b="1" u="sng" dirty="0" smtClean="0">
                <a:solidFill>
                  <a:schemeClr val="accent2">
                    <a:lumMod val="50000"/>
                  </a:schemeClr>
                </a:solidFill>
              </a:rPr>
              <a:t>willing </a:t>
            </a:r>
            <a:r>
              <a:rPr lang="en-US" sz="3200" b="1" dirty="0" smtClean="0">
                <a:solidFill>
                  <a:schemeClr val="accent2">
                    <a:lumMod val="50000"/>
                  </a:schemeClr>
                </a:solidFill>
              </a:rPr>
              <a:t>to have answered</a:t>
            </a:r>
          </a:p>
          <a:p>
            <a:pPr marL="514350" indent="-514350">
              <a:buAutoNum type="arabicParenR"/>
            </a:pPr>
            <a:r>
              <a:rPr lang="en-US" sz="3200" b="1" dirty="0" smtClean="0">
                <a:solidFill>
                  <a:schemeClr val="accent2">
                    <a:lumMod val="50000"/>
                  </a:schemeClr>
                </a:solidFill>
              </a:rPr>
              <a:t>Not cultivating the </a:t>
            </a:r>
            <a:r>
              <a:rPr lang="en-US" sz="3200" b="1" u="sng" dirty="0" smtClean="0">
                <a:solidFill>
                  <a:schemeClr val="accent2">
                    <a:lumMod val="50000"/>
                  </a:schemeClr>
                </a:solidFill>
              </a:rPr>
              <a:t>temperament</a:t>
            </a:r>
            <a:r>
              <a:rPr lang="en-US" sz="3200" b="1" dirty="0" smtClean="0">
                <a:solidFill>
                  <a:schemeClr val="accent2">
                    <a:lumMod val="50000"/>
                  </a:schemeClr>
                </a:solidFill>
              </a:rPr>
              <a:t> of prayer</a:t>
            </a:r>
          </a:p>
          <a:p>
            <a:pPr marL="514350" indent="-514350">
              <a:buAutoNum type="arabicParenR"/>
            </a:pPr>
            <a:r>
              <a:rPr lang="en-US" sz="3200" b="1" dirty="0" smtClean="0">
                <a:solidFill>
                  <a:schemeClr val="accent2">
                    <a:lumMod val="50000"/>
                  </a:schemeClr>
                </a:solidFill>
              </a:rPr>
              <a:t>Neglecting fragmentary prayer</a:t>
            </a:r>
          </a:p>
          <a:p>
            <a:pPr marL="514350" indent="-514350">
              <a:buAutoNum type="arabicParenR"/>
            </a:pPr>
            <a:endParaRPr lang="en-US" sz="3200" b="1" dirty="0">
              <a:solidFill>
                <a:schemeClr val="accent2">
                  <a:lumMod val="50000"/>
                </a:schemeClr>
              </a:solidFill>
            </a:endParaRPr>
          </a:p>
        </p:txBody>
      </p:sp>
    </p:spTree>
    <p:extLst>
      <p:ext uri="{BB962C8B-B14F-4D97-AF65-F5344CB8AC3E}">
        <p14:creationId xmlns:p14="http://schemas.microsoft.com/office/powerpoint/2010/main" val="40168837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crazygoangirl.files.wordpress.com/2010/10/dsc08115_edite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 y="-3680461"/>
            <a:ext cx="9296400" cy="133578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restoringthecore.com/wp-content/uploads/2014/07/austin-phelps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38150"/>
            <a:ext cx="1835192" cy="2971800"/>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95600" y="819150"/>
            <a:ext cx="5486400" cy="2554545"/>
          </a:xfrm>
          <a:prstGeom prst="rect">
            <a:avLst/>
          </a:prstGeom>
          <a:noFill/>
        </p:spPr>
        <p:txBody>
          <a:bodyPr wrap="square" rtlCol="0">
            <a:spAutoFit/>
          </a:bodyPr>
          <a:lstStyle/>
          <a:p>
            <a:r>
              <a:rPr lang="en-US" sz="3200" b="1" i="1" dirty="0" smtClean="0">
                <a:solidFill>
                  <a:schemeClr val="accent2">
                    <a:lumMod val="50000"/>
                  </a:schemeClr>
                </a:solidFill>
              </a:rPr>
              <a:t>     Prayer. . . Is, in the highest conception of it, a </a:t>
            </a:r>
            <a:r>
              <a:rPr lang="en-US" sz="3200" b="1" i="1" u="sng" dirty="0" smtClean="0">
                <a:solidFill>
                  <a:schemeClr val="accent2">
                    <a:lumMod val="50000"/>
                  </a:schemeClr>
                </a:solidFill>
              </a:rPr>
              <a:t>state</a:t>
            </a:r>
            <a:r>
              <a:rPr lang="en-US" sz="3200" b="1" i="1" dirty="0" smtClean="0">
                <a:solidFill>
                  <a:schemeClr val="accent2">
                    <a:lumMod val="50000"/>
                  </a:schemeClr>
                </a:solidFill>
              </a:rPr>
              <a:t> rather than an </a:t>
            </a:r>
            <a:r>
              <a:rPr lang="en-US" sz="3200" b="1" i="1" u="sng" dirty="0" smtClean="0">
                <a:solidFill>
                  <a:schemeClr val="accent2">
                    <a:lumMod val="50000"/>
                  </a:schemeClr>
                </a:solidFill>
              </a:rPr>
              <a:t>act</a:t>
            </a:r>
            <a:r>
              <a:rPr lang="en-US" sz="3200" b="1" i="1" dirty="0" smtClean="0">
                <a:solidFill>
                  <a:schemeClr val="accent2">
                    <a:lumMod val="50000"/>
                  </a:schemeClr>
                </a:solidFill>
              </a:rPr>
              <a:t>.  A full fruition of its benefits depends on a </a:t>
            </a:r>
            <a:r>
              <a:rPr lang="en-US" sz="3200" b="1" i="1" u="sng" dirty="0" smtClean="0">
                <a:solidFill>
                  <a:schemeClr val="accent2">
                    <a:lumMod val="50000"/>
                  </a:schemeClr>
                </a:solidFill>
              </a:rPr>
              <a:t>continuity</a:t>
            </a:r>
            <a:r>
              <a:rPr lang="en-US" sz="3200" b="1" i="1" dirty="0" smtClean="0">
                <a:solidFill>
                  <a:schemeClr val="accent2">
                    <a:lumMod val="50000"/>
                  </a:schemeClr>
                </a:solidFill>
              </a:rPr>
              <a:t> of its influences.</a:t>
            </a:r>
            <a:endParaRPr lang="en-US" sz="3200" b="1" i="1" dirty="0">
              <a:solidFill>
                <a:schemeClr val="accent2">
                  <a:lumMod val="50000"/>
                </a:schemeClr>
              </a:solidFill>
            </a:endParaRPr>
          </a:p>
        </p:txBody>
      </p:sp>
    </p:spTree>
    <p:extLst>
      <p:ext uri="{BB962C8B-B14F-4D97-AF65-F5344CB8AC3E}">
        <p14:creationId xmlns:p14="http://schemas.microsoft.com/office/powerpoint/2010/main" val="292571057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crazygoangirl.files.wordpress.com/2010/10/dsc08115_edite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80461"/>
            <a:ext cx="9296400" cy="133578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cdn1.bigcommerce.com/server2500/cb550/products/2321/images/2403/phelps_still_hour__27805__49614.1294353889.1280.1280.jpg?c=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9550"/>
            <a:ext cx="2979505" cy="475106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886200" y="514350"/>
            <a:ext cx="5029200" cy="4524315"/>
          </a:xfrm>
          <a:prstGeom prst="rect">
            <a:avLst/>
          </a:prstGeom>
          <a:noFill/>
        </p:spPr>
        <p:txBody>
          <a:bodyPr wrap="square" rtlCol="0">
            <a:spAutoFit/>
          </a:bodyPr>
          <a:lstStyle/>
          <a:p>
            <a:pPr marL="514350" indent="-514350">
              <a:buAutoNum type="arabicParenR"/>
            </a:pPr>
            <a:r>
              <a:rPr lang="en-US" sz="3200" b="1" dirty="0" smtClean="0">
                <a:solidFill>
                  <a:schemeClr val="accent2">
                    <a:lumMod val="50000"/>
                  </a:schemeClr>
                </a:solidFill>
              </a:rPr>
              <a:t>Absence of piety</a:t>
            </a:r>
          </a:p>
          <a:p>
            <a:pPr marL="514350" indent="-514350">
              <a:buAutoNum type="arabicParenR"/>
            </a:pPr>
            <a:r>
              <a:rPr lang="en-US" sz="3200" b="1" dirty="0" smtClean="0">
                <a:solidFill>
                  <a:schemeClr val="accent2">
                    <a:lumMod val="50000"/>
                  </a:schemeClr>
                </a:solidFill>
              </a:rPr>
              <a:t>Offering prayers which we are not </a:t>
            </a:r>
            <a:r>
              <a:rPr lang="en-US" sz="3200" b="1" u="sng" dirty="0" smtClean="0">
                <a:solidFill>
                  <a:schemeClr val="accent2">
                    <a:lumMod val="50000"/>
                  </a:schemeClr>
                </a:solidFill>
              </a:rPr>
              <a:t>willing </a:t>
            </a:r>
            <a:r>
              <a:rPr lang="en-US" sz="3200" b="1" dirty="0" smtClean="0">
                <a:solidFill>
                  <a:schemeClr val="accent2">
                    <a:lumMod val="50000"/>
                  </a:schemeClr>
                </a:solidFill>
              </a:rPr>
              <a:t>to have answered</a:t>
            </a:r>
          </a:p>
          <a:p>
            <a:pPr marL="514350" indent="-514350">
              <a:buAutoNum type="arabicParenR"/>
            </a:pPr>
            <a:r>
              <a:rPr lang="en-US" sz="3200" b="1" dirty="0" smtClean="0">
                <a:solidFill>
                  <a:schemeClr val="accent2">
                    <a:lumMod val="50000"/>
                  </a:schemeClr>
                </a:solidFill>
              </a:rPr>
              <a:t>Not cultivating the </a:t>
            </a:r>
            <a:r>
              <a:rPr lang="en-US" sz="3200" b="1" u="sng" dirty="0" smtClean="0">
                <a:solidFill>
                  <a:schemeClr val="accent2">
                    <a:lumMod val="50000"/>
                  </a:schemeClr>
                </a:solidFill>
              </a:rPr>
              <a:t>temperament</a:t>
            </a:r>
            <a:r>
              <a:rPr lang="en-US" sz="3200" b="1" dirty="0" smtClean="0">
                <a:solidFill>
                  <a:schemeClr val="accent2">
                    <a:lumMod val="50000"/>
                  </a:schemeClr>
                </a:solidFill>
              </a:rPr>
              <a:t> of prayer</a:t>
            </a:r>
          </a:p>
          <a:p>
            <a:pPr marL="514350" indent="-514350">
              <a:buAutoNum type="arabicParenR"/>
            </a:pPr>
            <a:r>
              <a:rPr lang="en-US" sz="3200" b="1" dirty="0" smtClean="0">
                <a:solidFill>
                  <a:schemeClr val="accent2">
                    <a:lumMod val="50000"/>
                  </a:schemeClr>
                </a:solidFill>
              </a:rPr>
              <a:t>Neglecting fragmentary prayer</a:t>
            </a:r>
          </a:p>
          <a:p>
            <a:pPr marL="514350" indent="-514350">
              <a:buAutoNum type="arabicParenR"/>
            </a:pPr>
            <a:endParaRPr lang="en-US" sz="3200" b="1" dirty="0">
              <a:solidFill>
                <a:schemeClr val="accent2">
                  <a:lumMod val="50000"/>
                </a:schemeClr>
              </a:solidFill>
            </a:endParaRPr>
          </a:p>
        </p:txBody>
      </p:sp>
    </p:spTree>
    <p:extLst>
      <p:ext uri="{BB962C8B-B14F-4D97-AF65-F5344CB8AC3E}">
        <p14:creationId xmlns:p14="http://schemas.microsoft.com/office/powerpoint/2010/main" val="8502730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crazygoangirl.files.wordpress.com/2010/10/dsc08115_edite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80461"/>
            <a:ext cx="9296400" cy="133578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http://restoringthecore.com/wp-content/uploads/2014/07/austin-phelps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38150"/>
            <a:ext cx="1835192" cy="2971800"/>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895600" y="819150"/>
            <a:ext cx="5486400" cy="3539430"/>
          </a:xfrm>
          <a:prstGeom prst="rect">
            <a:avLst/>
          </a:prstGeom>
          <a:noFill/>
        </p:spPr>
        <p:txBody>
          <a:bodyPr wrap="square" rtlCol="0">
            <a:spAutoFit/>
          </a:bodyPr>
          <a:lstStyle/>
          <a:p>
            <a:r>
              <a:rPr lang="en-US" sz="3200" b="1" i="1" dirty="0" smtClean="0">
                <a:solidFill>
                  <a:schemeClr val="accent2">
                    <a:lumMod val="50000"/>
                  </a:schemeClr>
                </a:solidFill>
              </a:rPr>
              <a:t>     If God had not said, “Blessed are those that hunger,” I know not what could keep weak Christians from sinking in despair.</a:t>
            </a:r>
          </a:p>
          <a:p>
            <a:endParaRPr lang="en-US" sz="3200" b="1" i="1" dirty="0">
              <a:solidFill>
                <a:schemeClr val="accent2">
                  <a:lumMod val="50000"/>
                </a:schemeClr>
              </a:solidFill>
            </a:endParaRPr>
          </a:p>
          <a:p>
            <a:r>
              <a:rPr lang="en-US" sz="3200" b="1" i="1" dirty="0" smtClean="0">
                <a:solidFill>
                  <a:schemeClr val="accent2">
                    <a:lumMod val="50000"/>
                  </a:schemeClr>
                </a:solidFill>
              </a:rPr>
              <a:t>	</a:t>
            </a:r>
            <a:r>
              <a:rPr lang="en-US" sz="2800" b="1" dirty="0" smtClean="0">
                <a:solidFill>
                  <a:schemeClr val="accent2">
                    <a:lumMod val="50000"/>
                  </a:schemeClr>
                </a:solidFill>
              </a:rPr>
              <a:t>--Joseph Hall </a:t>
            </a:r>
            <a:r>
              <a:rPr lang="en-US" sz="2400" b="1" dirty="0" smtClean="0">
                <a:solidFill>
                  <a:schemeClr val="accent2">
                    <a:lumMod val="50000"/>
                  </a:schemeClr>
                </a:solidFill>
              </a:rPr>
              <a:t>(1574-1656)</a:t>
            </a:r>
            <a:endParaRPr lang="en-US" sz="2400" b="1" i="1" dirty="0">
              <a:solidFill>
                <a:schemeClr val="accent2">
                  <a:lumMod val="50000"/>
                </a:schemeClr>
              </a:solidFill>
            </a:endParaRPr>
          </a:p>
        </p:txBody>
      </p:sp>
    </p:spTree>
    <p:extLst>
      <p:ext uri="{BB962C8B-B14F-4D97-AF65-F5344CB8AC3E}">
        <p14:creationId xmlns:p14="http://schemas.microsoft.com/office/powerpoint/2010/main" val="16089372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preservation.mhl.org/sites/default/files/images/survey/189_Main_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250"/>
            <a:ext cx="9144000" cy="608090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http://restoringthecore.com/wp-content/uploads/2014/07/austin-phelps2.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4290"/>
            <a:ext cx="1447800" cy="2344481"/>
          </a:xfrm>
          <a:prstGeom prst="rect">
            <a:avLst/>
          </a:prstGeom>
          <a:noFill/>
          <a:ln w="25400">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02775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https://c2.staticflickr.com/6/5612/14924823873_4746ea9c99_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 y="-1619250"/>
            <a:ext cx="11232247" cy="716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81216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pa59ers.com/library/Phelps/images/ch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7" y="-247650"/>
            <a:ext cx="9144000" cy="5947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4016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preservation.mhl.org/sites/default/files/images/survey/189_Main_S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250"/>
            <a:ext cx="9144000" cy="608090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media-cache-ak0.pinimg.com/736x/00/7d/94/007d947506eb54d1412ee8770679655e.jpg"/>
          <p:cNvPicPr>
            <a:picLocks noChangeAspect="1" noChangeArrowheads="1"/>
          </p:cNvPicPr>
          <p:nvPr/>
        </p:nvPicPr>
        <p:blipFill rotWithShape="1">
          <a:blip r:embed="rId3">
            <a:extLst>
              <a:ext uri="{28A0092B-C50C-407E-A947-70E740481C1C}">
                <a14:useLocalDpi xmlns:a14="http://schemas.microsoft.com/office/drawing/2010/main" val="0"/>
              </a:ext>
            </a:extLst>
          </a:blip>
          <a:srcRect b="18900"/>
          <a:stretch/>
        </p:blipFill>
        <p:spPr bwMode="auto">
          <a:xfrm>
            <a:off x="266700" y="361951"/>
            <a:ext cx="2803525" cy="1497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2564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tgc-cache.s3.amazonaws.com/images/remote/http_s3.amazonaws.com/tgc-ee2/articles/communion_with_god.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0286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445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crazygoangirl.files.wordpress.com/2010/10/dsc08115_edited-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80461"/>
            <a:ext cx="9296400" cy="1335780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cdn1.bigcommerce.com/server2500/cb550/products/2321/images/2403/phelps_still_hour__27805__49614.1294353889.1280.1280.jpg?c=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9550"/>
            <a:ext cx="2979505" cy="4751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884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ketoctin.org/wp-content/uploads/2011/08/531278669_PM7R4-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 y="-19050"/>
            <a:ext cx="9174480" cy="6120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55011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384</TotalTime>
  <Words>563</Words>
  <Application>Microsoft Office PowerPoint</Application>
  <PresentationFormat>On-screen Show (16:9)</PresentationFormat>
  <Paragraphs>63</Paragraphs>
  <Slides>36</Slides>
  <Notes>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Minnick</dc:creator>
  <cp:lastModifiedBy>Esther Neal</cp:lastModifiedBy>
  <cp:revision>24</cp:revision>
  <cp:lastPrinted>2016-04-27T22:12:08Z</cp:lastPrinted>
  <dcterms:created xsi:type="dcterms:W3CDTF">2016-04-27T17:03:18Z</dcterms:created>
  <dcterms:modified xsi:type="dcterms:W3CDTF">2016-05-02T17:29:14Z</dcterms:modified>
</cp:coreProperties>
</file>