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74" r:id="rId3"/>
    <p:sldId id="258" r:id="rId4"/>
    <p:sldId id="272" r:id="rId5"/>
    <p:sldId id="273" r:id="rId6"/>
    <p:sldId id="264" r:id="rId7"/>
    <p:sldId id="275" r:id="rId8"/>
    <p:sldId id="278" r:id="rId9"/>
    <p:sldId id="292" r:id="rId10"/>
    <p:sldId id="279" r:id="rId11"/>
    <p:sldId id="284" r:id="rId12"/>
    <p:sldId id="286" r:id="rId13"/>
    <p:sldId id="303" r:id="rId14"/>
    <p:sldId id="288" r:id="rId15"/>
    <p:sldId id="287" r:id="rId16"/>
    <p:sldId id="293" r:id="rId17"/>
    <p:sldId id="294" r:id="rId18"/>
    <p:sldId id="295" r:id="rId19"/>
    <p:sldId id="296" r:id="rId20"/>
    <p:sldId id="297" r:id="rId21"/>
    <p:sldId id="299" r:id="rId22"/>
    <p:sldId id="310" r:id="rId23"/>
    <p:sldId id="311" r:id="rId24"/>
    <p:sldId id="312" r:id="rId25"/>
    <p:sldId id="313" r:id="rId26"/>
    <p:sldId id="304" r:id="rId27"/>
    <p:sldId id="306" r:id="rId28"/>
    <p:sldId id="320" r:id="rId29"/>
    <p:sldId id="318" r:id="rId30"/>
    <p:sldId id="319" r:id="rId31"/>
    <p:sldId id="321" r:id="rId32"/>
    <p:sldId id="277" r:id="rId33"/>
    <p:sldId id="314" r:id="rId34"/>
    <p:sldId id="315" r:id="rId35"/>
    <p:sldId id="316" r:id="rId36"/>
    <p:sldId id="317" r:id="rId37"/>
    <p:sldId id="263" r:id="rId3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411" y="-619"/>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06CE84-2DE5-4F26-A4DF-E0FEDBB6BFA2}" type="datetimeFigureOut">
              <a:rPr lang="en-US" smtClean="0"/>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BAEB0-E27F-421F-AED8-93361EECED46}" type="slidenum">
              <a:rPr lang="en-US" smtClean="0"/>
              <a:t>‹#›</a:t>
            </a:fld>
            <a:endParaRPr lang="en-US"/>
          </a:p>
        </p:txBody>
      </p:sp>
    </p:spTree>
    <p:extLst>
      <p:ext uri="{BB962C8B-B14F-4D97-AF65-F5344CB8AC3E}">
        <p14:creationId xmlns:p14="http://schemas.microsoft.com/office/powerpoint/2010/main" val="3116921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06CE84-2DE5-4F26-A4DF-E0FEDBB6BFA2}" type="datetimeFigureOut">
              <a:rPr lang="en-US" smtClean="0"/>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BAEB0-E27F-421F-AED8-93361EECED46}" type="slidenum">
              <a:rPr lang="en-US" smtClean="0"/>
              <a:t>‹#›</a:t>
            </a:fld>
            <a:endParaRPr lang="en-US"/>
          </a:p>
        </p:txBody>
      </p:sp>
    </p:spTree>
    <p:extLst>
      <p:ext uri="{BB962C8B-B14F-4D97-AF65-F5344CB8AC3E}">
        <p14:creationId xmlns:p14="http://schemas.microsoft.com/office/powerpoint/2010/main" val="1362625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06CE84-2DE5-4F26-A4DF-E0FEDBB6BFA2}" type="datetimeFigureOut">
              <a:rPr lang="en-US" smtClean="0"/>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BAEB0-E27F-421F-AED8-93361EECED46}" type="slidenum">
              <a:rPr lang="en-US" smtClean="0"/>
              <a:t>‹#›</a:t>
            </a:fld>
            <a:endParaRPr lang="en-US"/>
          </a:p>
        </p:txBody>
      </p:sp>
    </p:spTree>
    <p:extLst>
      <p:ext uri="{BB962C8B-B14F-4D97-AF65-F5344CB8AC3E}">
        <p14:creationId xmlns:p14="http://schemas.microsoft.com/office/powerpoint/2010/main" val="3631901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06CE84-2DE5-4F26-A4DF-E0FEDBB6BFA2}" type="datetimeFigureOut">
              <a:rPr lang="en-US" smtClean="0"/>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BAEB0-E27F-421F-AED8-93361EECED46}" type="slidenum">
              <a:rPr lang="en-US" smtClean="0"/>
              <a:t>‹#›</a:t>
            </a:fld>
            <a:endParaRPr lang="en-US"/>
          </a:p>
        </p:txBody>
      </p:sp>
    </p:spTree>
    <p:extLst>
      <p:ext uri="{BB962C8B-B14F-4D97-AF65-F5344CB8AC3E}">
        <p14:creationId xmlns:p14="http://schemas.microsoft.com/office/powerpoint/2010/main" val="3682481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06CE84-2DE5-4F26-A4DF-E0FEDBB6BFA2}" type="datetimeFigureOut">
              <a:rPr lang="en-US" smtClean="0"/>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BAEB0-E27F-421F-AED8-93361EECED46}" type="slidenum">
              <a:rPr lang="en-US" smtClean="0"/>
              <a:t>‹#›</a:t>
            </a:fld>
            <a:endParaRPr lang="en-US"/>
          </a:p>
        </p:txBody>
      </p:sp>
    </p:spTree>
    <p:extLst>
      <p:ext uri="{BB962C8B-B14F-4D97-AF65-F5344CB8AC3E}">
        <p14:creationId xmlns:p14="http://schemas.microsoft.com/office/powerpoint/2010/main" val="3787908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06CE84-2DE5-4F26-A4DF-E0FEDBB6BFA2}" type="datetimeFigureOut">
              <a:rPr lang="en-US" smtClean="0"/>
              <a:t>9/24/2015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8BAEB0-E27F-421F-AED8-93361EECED46}" type="slidenum">
              <a:rPr lang="en-US" smtClean="0"/>
              <a:t>‹#›</a:t>
            </a:fld>
            <a:endParaRPr lang="en-US"/>
          </a:p>
        </p:txBody>
      </p:sp>
    </p:spTree>
    <p:extLst>
      <p:ext uri="{BB962C8B-B14F-4D97-AF65-F5344CB8AC3E}">
        <p14:creationId xmlns:p14="http://schemas.microsoft.com/office/powerpoint/2010/main" val="3002391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06CE84-2DE5-4F26-A4DF-E0FEDBB6BFA2}" type="datetimeFigureOut">
              <a:rPr lang="en-US" smtClean="0"/>
              <a:t>9/24/2015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8BAEB0-E27F-421F-AED8-93361EECED46}" type="slidenum">
              <a:rPr lang="en-US" smtClean="0"/>
              <a:t>‹#›</a:t>
            </a:fld>
            <a:endParaRPr lang="en-US"/>
          </a:p>
        </p:txBody>
      </p:sp>
    </p:spTree>
    <p:extLst>
      <p:ext uri="{BB962C8B-B14F-4D97-AF65-F5344CB8AC3E}">
        <p14:creationId xmlns:p14="http://schemas.microsoft.com/office/powerpoint/2010/main" val="1421532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06CE84-2DE5-4F26-A4DF-E0FEDBB6BFA2}" type="datetimeFigureOut">
              <a:rPr lang="en-US" smtClean="0"/>
              <a:t>9/24/2015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8BAEB0-E27F-421F-AED8-93361EECED46}" type="slidenum">
              <a:rPr lang="en-US" smtClean="0"/>
              <a:t>‹#›</a:t>
            </a:fld>
            <a:endParaRPr lang="en-US"/>
          </a:p>
        </p:txBody>
      </p:sp>
    </p:spTree>
    <p:extLst>
      <p:ext uri="{BB962C8B-B14F-4D97-AF65-F5344CB8AC3E}">
        <p14:creationId xmlns:p14="http://schemas.microsoft.com/office/powerpoint/2010/main" val="558858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06CE84-2DE5-4F26-A4DF-E0FEDBB6BFA2}" type="datetimeFigureOut">
              <a:rPr lang="en-US" smtClean="0"/>
              <a:t>9/24/2015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8BAEB0-E27F-421F-AED8-93361EECED46}" type="slidenum">
              <a:rPr lang="en-US" smtClean="0"/>
              <a:t>‹#›</a:t>
            </a:fld>
            <a:endParaRPr lang="en-US"/>
          </a:p>
        </p:txBody>
      </p:sp>
    </p:spTree>
    <p:extLst>
      <p:ext uri="{BB962C8B-B14F-4D97-AF65-F5344CB8AC3E}">
        <p14:creationId xmlns:p14="http://schemas.microsoft.com/office/powerpoint/2010/main" val="2289380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06CE84-2DE5-4F26-A4DF-E0FEDBB6BFA2}" type="datetimeFigureOut">
              <a:rPr lang="en-US" smtClean="0"/>
              <a:t>9/24/2015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8BAEB0-E27F-421F-AED8-93361EECED46}" type="slidenum">
              <a:rPr lang="en-US" smtClean="0"/>
              <a:t>‹#›</a:t>
            </a:fld>
            <a:endParaRPr lang="en-US"/>
          </a:p>
        </p:txBody>
      </p:sp>
    </p:spTree>
    <p:extLst>
      <p:ext uri="{BB962C8B-B14F-4D97-AF65-F5344CB8AC3E}">
        <p14:creationId xmlns:p14="http://schemas.microsoft.com/office/powerpoint/2010/main" val="3989585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06CE84-2DE5-4F26-A4DF-E0FEDBB6BFA2}" type="datetimeFigureOut">
              <a:rPr lang="en-US" smtClean="0"/>
              <a:t>9/24/2015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8BAEB0-E27F-421F-AED8-93361EECED46}" type="slidenum">
              <a:rPr lang="en-US" smtClean="0"/>
              <a:t>‹#›</a:t>
            </a:fld>
            <a:endParaRPr lang="en-US"/>
          </a:p>
        </p:txBody>
      </p:sp>
    </p:spTree>
    <p:extLst>
      <p:ext uri="{BB962C8B-B14F-4D97-AF65-F5344CB8AC3E}">
        <p14:creationId xmlns:p14="http://schemas.microsoft.com/office/powerpoint/2010/main" val="1300669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F06CE84-2DE5-4F26-A4DF-E0FEDBB6BFA2}" type="datetimeFigureOut">
              <a:rPr lang="en-US" smtClean="0"/>
              <a:t>9/24/2015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E8BAEB0-E27F-421F-AED8-93361EECED46}" type="slidenum">
              <a:rPr lang="en-US" smtClean="0"/>
              <a:t>‹#›</a:t>
            </a:fld>
            <a:endParaRPr lang="en-US"/>
          </a:p>
        </p:txBody>
      </p:sp>
    </p:spTree>
    <p:extLst>
      <p:ext uri="{BB962C8B-B14F-4D97-AF65-F5344CB8AC3E}">
        <p14:creationId xmlns:p14="http://schemas.microsoft.com/office/powerpoint/2010/main" val="1480917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85752"/>
            <a:ext cx="8382000" cy="4401205"/>
          </a:xfrm>
          <a:prstGeom prst="rect">
            <a:avLst/>
          </a:prstGeom>
          <a:blipFill>
            <a:blip r:embed="rId2"/>
            <a:tile tx="0" ty="0" sx="100000" sy="100000" flip="none" algn="tl"/>
          </a:blipFill>
          <a:ln w="57150">
            <a:solidFill>
              <a:srgbClr val="92D050"/>
            </a:solidFill>
            <a:bevel/>
          </a:ln>
          <a:scene3d>
            <a:camera prst="orthographicFront"/>
            <a:lightRig rig="threePt" dir="t"/>
          </a:scene3d>
          <a:sp3d>
            <a:bevelT/>
          </a:sp3d>
        </p:spPr>
        <p:txBody>
          <a:bodyPr wrap="square" rtlCol="0">
            <a:spAutoFit/>
          </a:bodyPr>
          <a:lstStyle/>
          <a:p>
            <a:r>
              <a:rPr lang="en-US" sz="4000" b="1" i="1" dirty="0" smtClean="0"/>
              <a:t>	</a:t>
            </a:r>
          </a:p>
          <a:p>
            <a:r>
              <a:rPr lang="en-US" sz="4000" b="1" i="1" dirty="0">
                <a:solidFill>
                  <a:schemeClr val="accent5">
                    <a:lumMod val="75000"/>
                  </a:schemeClr>
                </a:solidFill>
              </a:rPr>
              <a:t>	</a:t>
            </a:r>
            <a:r>
              <a:rPr lang="en-US" sz="4000" b="1" i="1" dirty="0" smtClean="0">
                <a:solidFill>
                  <a:schemeClr val="accent5">
                    <a:lumMod val="75000"/>
                  </a:schemeClr>
                </a:solidFill>
              </a:rPr>
              <a:t>Prayer is an offering up of our desires unto God, for things agreeable to His will, in the name of Christ, with confession of our sins, and thankful acknowledgment of His mercies. </a:t>
            </a:r>
          </a:p>
          <a:p>
            <a:endParaRPr lang="en-US" sz="4000" b="1" i="1" dirty="0">
              <a:solidFill>
                <a:schemeClr val="accent5">
                  <a:lumMod val="75000"/>
                </a:schemeClr>
              </a:solidFill>
            </a:endParaRPr>
          </a:p>
        </p:txBody>
      </p:sp>
    </p:spTree>
    <p:extLst>
      <p:ext uri="{BB962C8B-B14F-4D97-AF65-F5344CB8AC3E}">
        <p14:creationId xmlns:p14="http://schemas.microsoft.com/office/powerpoint/2010/main" val="2879299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514350"/>
            <a:ext cx="5867400" cy="2862322"/>
          </a:xfrm>
          <a:prstGeom prst="rect">
            <a:avLst/>
          </a:prstGeom>
          <a:noFill/>
        </p:spPr>
        <p:txBody>
          <a:bodyPr wrap="square" rtlCol="0">
            <a:spAutoFit/>
          </a:bodyPr>
          <a:lstStyle/>
          <a:p>
            <a:r>
              <a:rPr lang="en-US" sz="3600" b="1" i="1" dirty="0" smtClean="0">
                <a:solidFill>
                  <a:srgbClr val="CC6600"/>
                </a:solidFill>
              </a:rPr>
              <a:t>The </a:t>
            </a:r>
            <a:r>
              <a:rPr lang="en-US" sz="3600" b="1" i="1" dirty="0">
                <a:solidFill>
                  <a:srgbClr val="CC6600"/>
                </a:solidFill>
              </a:rPr>
              <a:t>virtue is not in the </a:t>
            </a:r>
            <a:endParaRPr lang="en-US" sz="3600" b="1" i="1" dirty="0" smtClean="0">
              <a:solidFill>
                <a:srgbClr val="CC6600"/>
              </a:solidFill>
            </a:endParaRPr>
          </a:p>
          <a:p>
            <a:r>
              <a:rPr lang="en-US" sz="3600" b="1" i="1" dirty="0" smtClean="0">
                <a:solidFill>
                  <a:srgbClr val="CC6600"/>
                </a:solidFill>
              </a:rPr>
              <a:t>words</a:t>
            </a:r>
            <a:r>
              <a:rPr lang="en-US" sz="3600" b="1" i="1" dirty="0">
                <a:solidFill>
                  <a:srgbClr val="CC6600"/>
                </a:solidFill>
              </a:rPr>
              <a:t>, but in the faith wherewith they are used</a:t>
            </a:r>
            <a:r>
              <a:rPr lang="en-US" sz="3600" b="1" i="1" dirty="0" smtClean="0">
                <a:solidFill>
                  <a:srgbClr val="CC6600"/>
                </a:solidFill>
              </a:rPr>
              <a:t>.</a:t>
            </a:r>
          </a:p>
          <a:p>
            <a:endParaRPr lang="en-US" sz="3600" b="1" i="1" dirty="0">
              <a:solidFill>
                <a:srgbClr val="CC6600"/>
              </a:solidFill>
            </a:endParaRPr>
          </a:p>
          <a:p>
            <a:endParaRPr lang="en-US" sz="3600" b="1" i="1" dirty="0">
              <a:solidFill>
                <a:srgbClr val="CC6600"/>
              </a:solidFill>
              <a:latin typeface="+mj-lt"/>
            </a:endParaRPr>
          </a:p>
        </p:txBody>
      </p:sp>
      <p:pic>
        <p:nvPicPr>
          <p:cNvPr id="5" name="Picture 5" descr="Tboston.jpg"/>
          <p:cNvPicPr>
            <a:picLocks noChangeAspect="1" noChangeArrowheads="1"/>
          </p:cNvPicPr>
          <p:nvPr/>
        </p:nvPicPr>
        <p:blipFill rotWithShape="1">
          <a:blip r:embed="rId2">
            <a:extLst>
              <a:ext uri="{28A0092B-C50C-407E-A947-70E740481C1C}">
                <a14:useLocalDpi xmlns:a14="http://schemas.microsoft.com/office/drawing/2010/main" val="0"/>
              </a:ext>
            </a:extLst>
          </a:blip>
          <a:srcRect b="24164"/>
          <a:stretch/>
        </p:blipFill>
        <p:spPr bwMode="auto">
          <a:xfrm>
            <a:off x="6000750" y="173570"/>
            <a:ext cx="2921000" cy="3083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310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4286" y="514350"/>
            <a:ext cx="5867400" cy="1815882"/>
          </a:xfrm>
          <a:prstGeom prst="rect">
            <a:avLst/>
          </a:prstGeom>
          <a:noFill/>
        </p:spPr>
        <p:txBody>
          <a:bodyPr wrap="square" rtlCol="0">
            <a:spAutoFit/>
          </a:bodyPr>
          <a:lstStyle/>
          <a:p>
            <a:r>
              <a:rPr lang="en-US" sz="4000" b="1" u="sng" dirty="0" smtClean="0">
                <a:solidFill>
                  <a:srgbClr val="CC6600"/>
                </a:solidFill>
                <a:latin typeface="+mj-lt"/>
              </a:rPr>
              <a:t>Commencing</a:t>
            </a:r>
            <a:r>
              <a:rPr lang="en-US" sz="4000" b="1" dirty="0" smtClean="0">
                <a:solidFill>
                  <a:srgbClr val="CC6600"/>
                </a:solidFill>
                <a:latin typeface="+mj-lt"/>
              </a:rPr>
              <a:t> in His name:</a:t>
            </a:r>
          </a:p>
          <a:p>
            <a:endParaRPr lang="en-US" sz="3600" b="1" dirty="0">
              <a:solidFill>
                <a:srgbClr val="CC6600"/>
              </a:solidFill>
              <a:latin typeface="+mj-lt"/>
            </a:endParaRPr>
          </a:p>
          <a:p>
            <a:endParaRPr lang="en-US" sz="3600" b="1" i="1" dirty="0">
              <a:solidFill>
                <a:srgbClr val="CC6600"/>
              </a:solidFill>
              <a:latin typeface="+mj-lt"/>
            </a:endParaRPr>
          </a:p>
        </p:txBody>
      </p:sp>
      <p:pic>
        <p:nvPicPr>
          <p:cNvPr id="5" name="Picture 5" descr="Tboston.jpg"/>
          <p:cNvPicPr>
            <a:picLocks noChangeAspect="1" noChangeArrowheads="1"/>
          </p:cNvPicPr>
          <p:nvPr/>
        </p:nvPicPr>
        <p:blipFill rotWithShape="1">
          <a:blip r:embed="rId2">
            <a:extLst>
              <a:ext uri="{28A0092B-C50C-407E-A947-70E740481C1C}">
                <a14:useLocalDpi xmlns:a14="http://schemas.microsoft.com/office/drawing/2010/main" val="0"/>
              </a:ext>
            </a:extLst>
          </a:blip>
          <a:srcRect b="24164"/>
          <a:stretch/>
        </p:blipFill>
        <p:spPr bwMode="auto">
          <a:xfrm>
            <a:off x="6000750" y="173570"/>
            <a:ext cx="2921000" cy="3083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738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1" y="514350"/>
            <a:ext cx="8534401" cy="2923877"/>
          </a:xfrm>
          <a:prstGeom prst="rect">
            <a:avLst/>
          </a:prstGeom>
          <a:noFill/>
        </p:spPr>
        <p:txBody>
          <a:bodyPr wrap="square" rtlCol="0">
            <a:spAutoFit/>
          </a:bodyPr>
          <a:lstStyle/>
          <a:p>
            <a:r>
              <a:rPr lang="en-US" sz="4000" b="1" u="sng" dirty="0" smtClean="0">
                <a:solidFill>
                  <a:srgbClr val="CC6600"/>
                </a:solidFill>
                <a:latin typeface="+mj-lt"/>
              </a:rPr>
              <a:t>Commencing </a:t>
            </a:r>
            <a:r>
              <a:rPr lang="en-US" sz="4000" b="1" dirty="0" smtClean="0">
                <a:solidFill>
                  <a:srgbClr val="CC6600"/>
                </a:solidFill>
                <a:latin typeface="+mj-lt"/>
              </a:rPr>
              <a:t>in His name:</a:t>
            </a:r>
          </a:p>
          <a:p>
            <a:endParaRPr lang="en-US" sz="3600" b="1" dirty="0">
              <a:solidFill>
                <a:srgbClr val="CC6600"/>
              </a:solidFill>
              <a:latin typeface="+mj-lt"/>
            </a:endParaRPr>
          </a:p>
          <a:p>
            <a:r>
              <a:rPr lang="en-US" sz="3600" b="1" i="1" dirty="0" smtClean="0">
                <a:solidFill>
                  <a:srgbClr val="CC6600"/>
                </a:solidFill>
                <a:latin typeface="+mj-lt"/>
              </a:rPr>
              <a:t>       We must go to God </a:t>
            </a:r>
          </a:p>
          <a:p>
            <a:r>
              <a:rPr lang="en-US" sz="3600" b="1" i="1" dirty="0" smtClean="0">
                <a:solidFill>
                  <a:srgbClr val="CC6600"/>
                </a:solidFill>
                <a:latin typeface="+mj-lt"/>
              </a:rPr>
              <a:t>at  Christ’s command, and </a:t>
            </a:r>
          </a:p>
          <a:p>
            <a:r>
              <a:rPr lang="en-US" sz="3600" b="1" i="1" dirty="0" smtClean="0">
                <a:solidFill>
                  <a:srgbClr val="CC6600"/>
                </a:solidFill>
                <a:latin typeface="+mj-lt"/>
              </a:rPr>
              <a:t>by order from him. </a:t>
            </a:r>
            <a:endParaRPr lang="en-US" sz="3600" b="1" i="1" dirty="0">
              <a:solidFill>
                <a:srgbClr val="CC6600"/>
              </a:solidFill>
              <a:latin typeface="+mj-lt"/>
            </a:endParaRPr>
          </a:p>
        </p:txBody>
      </p:sp>
      <p:pic>
        <p:nvPicPr>
          <p:cNvPr id="5" name="Picture 5" descr="Tboston.jpg"/>
          <p:cNvPicPr>
            <a:picLocks noChangeAspect="1" noChangeArrowheads="1"/>
          </p:cNvPicPr>
          <p:nvPr/>
        </p:nvPicPr>
        <p:blipFill rotWithShape="1">
          <a:blip r:embed="rId2">
            <a:extLst>
              <a:ext uri="{28A0092B-C50C-407E-A947-70E740481C1C}">
                <a14:useLocalDpi xmlns:a14="http://schemas.microsoft.com/office/drawing/2010/main" val="0"/>
              </a:ext>
            </a:extLst>
          </a:blip>
          <a:srcRect b="24164"/>
          <a:stretch/>
        </p:blipFill>
        <p:spPr bwMode="auto">
          <a:xfrm>
            <a:off x="6000750" y="173570"/>
            <a:ext cx="2921000" cy="3083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838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361951"/>
            <a:ext cx="8077200" cy="2185214"/>
          </a:xfrm>
          <a:prstGeom prst="rect">
            <a:avLst/>
          </a:prstGeom>
          <a:noFill/>
        </p:spPr>
        <p:txBody>
          <a:bodyPr wrap="square" rtlCol="0">
            <a:spAutoFit/>
          </a:bodyPr>
          <a:lstStyle/>
          <a:p>
            <a:r>
              <a:rPr lang="en-US" sz="3200" b="1" dirty="0" smtClean="0">
                <a:solidFill>
                  <a:srgbClr val="CC6600"/>
                </a:solidFill>
              </a:rPr>
              <a:t>--</a:t>
            </a:r>
            <a:r>
              <a:rPr lang="en-US" sz="3600" b="1" dirty="0" smtClean="0">
                <a:solidFill>
                  <a:srgbClr val="CC6600"/>
                </a:solidFill>
              </a:rPr>
              <a:t>Our prayers are under the sense of this </a:t>
            </a:r>
          </a:p>
          <a:p>
            <a:r>
              <a:rPr lang="en-US" sz="3600" b="1" dirty="0">
                <a:solidFill>
                  <a:srgbClr val="CC6600"/>
                </a:solidFill>
              </a:rPr>
              <a:t> </a:t>
            </a:r>
            <a:r>
              <a:rPr lang="en-US" sz="3600" b="1" dirty="0" smtClean="0">
                <a:solidFill>
                  <a:srgbClr val="CC6600"/>
                </a:solidFill>
              </a:rPr>
              <a:t>  command of God in Christ.</a:t>
            </a:r>
          </a:p>
          <a:p>
            <a:endParaRPr lang="en-US" sz="3200" b="1" dirty="0" smtClean="0">
              <a:solidFill>
                <a:srgbClr val="CC6600"/>
              </a:solidFill>
            </a:endParaRPr>
          </a:p>
          <a:p>
            <a:endParaRPr lang="en-US" sz="3200" dirty="0">
              <a:solidFill>
                <a:srgbClr val="CC6600"/>
              </a:solidFill>
            </a:endParaRPr>
          </a:p>
        </p:txBody>
      </p:sp>
    </p:spTree>
    <p:extLst>
      <p:ext uri="{BB962C8B-B14F-4D97-AF65-F5344CB8AC3E}">
        <p14:creationId xmlns:p14="http://schemas.microsoft.com/office/powerpoint/2010/main" val="757935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361951"/>
            <a:ext cx="8077200" cy="3662541"/>
          </a:xfrm>
          <a:prstGeom prst="rect">
            <a:avLst/>
          </a:prstGeom>
          <a:noFill/>
        </p:spPr>
        <p:txBody>
          <a:bodyPr wrap="square" rtlCol="0">
            <a:spAutoFit/>
          </a:bodyPr>
          <a:lstStyle/>
          <a:p>
            <a:r>
              <a:rPr lang="en-US" sz="3200" b="1" dirty="0" smtClean="0">
                <a:solidFill>
                  <a:srgbClr val="CC6600"/>
                </a:solidFill>
              </a:rPr>
              <a:t>--</a:t>
            </a:r>
            <a:r>
              <a:rPr lang="en-US" sz="3600" b="1" dirty="0" smtClean="0">
                <a:solidFill>
                  <a:srgbClr val="CC6600"/>
                </a:solidFill>
              </a:rPr>
              <a:t>Our prayers are under the sense of this </a:t>
            </a:r>
          </a:p>
          <a:p>
            <a:r>
              <a:rPr lang="en-US" sz="3600" b="1" dirty="0">
                <a:solidFill>
                  <a:srgbClr val="CC6600"/>
                </a:solidFill>
              </a:rPr>
              <a:t> </a:t>
            </a:r>
            <a:r>
              <a:rPr lang="en-US" sz="3600" b="1" dirty="0" smtClean="0">
                <a:solidFill>
                  <a:srgbClr val="CC6600"/>
                </a:solidFill>
              </a:rPr>
              <a:t>  command of God in Christ.</a:t>
            </a:r>
          </a:p>
          <a:p>
            <a:endParaRPr lang="en-US" sz="3200" b="1" dirty="0">
              <a:solidFill>
                <a:srgbClr val="CC6600"/>
              </a:solidFill>
            </a:endParaRPr>
          </a:p>
          <a:p>
            <a:r>
              <a:rPr lang="en-US" sz="3200" b="1" dirty="0">
                <a:solidFill>
                  <a:srgbClr val="CC6600"/>
                </a:solidFill>
              </a:rPr>
              <a:t>	</a:t>
            </a:r>
            <a:r>
              <a:rPr lang="en-US" sz="3200" b="1" dirty="0" smtClean="0">
                <a:solidFill>
                  <a:srgbClr val="CC6600"/>
                </a:solidFill>
              </a:rPr>
              <a:t>--God wants us to live from hand to 	  	   mouth.</a:t>
            </a:r>
          </a:p>
          <a:p>
            <a:endParaRPr lang="en-US" sz="3200" b="1" dirty="0" smtClean="0">
              <a:solidFill>
                <a:srgbClr val="CC6600"/>
              </a:solidFill>
            </a:endParaRPr>
          </a:p>
          <a:p>
            <a:endParaRPr lang="en-US" sz="3200" dirty="0">
              <a:solidFill>
                <a:srgbClr val="CC6600"/>
              </a:solidFill>
            </a:endParaRPr>
          </a:p>
        </p:txBody>
      </p:sp>
    </p:spTree>
    <p:extLst>
      <p:ext uri="{BB962C8B-B14F-4D97-AF65-F5344CB8AC3E}">
        <p14:creationId xmlns:p14="http://schemas.microsoft.com/office/powerpoint/2010/main" val="3854397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361951"/>
            <a:ext cx="8077200" cy="4647426"/>
          </a:xfrm>
          <a:prstGeom prst="rect">
            <a:avLst/>
          </a:prstGeom>
          <a:noFill/>
        </p:spPr>
        <p:txBody>
          <a:bodyPr wrap="square" rtlCol="0">
            <a:spAutoFit/>
          </a:bodyPr>
          <a:lstStyle/>
          <a:p>
            <a:r>
              <a:rPr lang="en-US" sz="3200" b="1" dirty="0" smtClean="0">
                <a:solidFill>
                  <a:srgbClr val="CC6600"/>
                </a:solidFill>
              </a:rPr>
              <a:t>--</a:t>
            </a:r>
            <a:r>
              <a:rPr lang="en-US" sz="3600" b="1" dirty="0" smtClean="0">
                <a:solidFill>
                  <a:srgbClr val="CC6600"/>
                </a:solidFill>
              </a:rPr>
              <a:t>Our prayers are under the sense of this </a:t>
            </a:r>
          </a:p>
          <a:p>
            <a:r>
              <a:rPr lang="en-US" sz="3600" b="1" dirty="0">
                <a:solidFill>
                  <a:srgbClr val="CC6600"/>
                </a:solidFill>
              </a:rPr>
              <a:t> </a:t>
            </a:r>
            <a:r>
              <a:rPr lang="en-US" sz="3600" b="1" dirty="0" smtClean="0">
                <a:solidFill>
                  <a:srgbClr val="CC6600"/>
                </a:solidFill>
              </a:rPr>
              <a:t>  command of God in Christ.</a:t>
            </a:r>
          </a:p>
          <a:p>
            <a:endParaRPr lang="en-US" sz="3200" b="1" dirty="0">
              <a:solidFill>
                <a:srgbClr val="CC6600"/>
              </a:solidFill>
            </a:endParaRPr>
          </a:p>
          <a:p>
            <a:r>
              <a:rPr lang="en-US" sz="3200" b="1" dirty="0">
                <a:solidFill>
                  <a:srgbClr val="CC6600"/>
                </a:solidFill>
              </a:rPr>
              <a:t>	</a:t>
            </a:r>
            <a:r>
              <a:rPr lang="en-US" sz="3200" b="1" dirty="0" smtClean="0">
                <a:solidFill>
                  <a:srgbClr val="CC6600"/>
                </a:solidFill>
              </a:rPr>
              <a:t>--God wants us to live from hand to 	  	   mouth.</a:t>
            </a:r>
          </a:p>
          <a:p>
            <a:r>
              <a:rPr lang="en-US" sz="3200" b="1" dirty="0" smtClean="0">
                <a:solidFill>
                  <a:srgbClr val="CC6600"/>
                </a:solidFill>
              </a:rPr>
              <a:t>	--Christ sends us to God by prayer for </a:t>
            </a:r>
          </a:p>
          <a:p>
            <a:r>
              <a:rPr lang="en-US" sz="3200" b="1" dirty="0">
                <a:solidFill>
                  <a:srgbClr val="CC6600"/>
                </a:solidFill>
              </a:rPr>
              <a:t>	 </a:t>
            </a:r>
            <a:r>
              <a:rPr lang="en-US" sz="3200" b="1" dirty="0" smtClean="0">
                <a:solidFill>
                  <a:srgbClr val="CC6600"/>
                </a:solidFill>
              </a:rPr>
              <a:t>  the supply of all our wants.</a:t>
            </a:r>
          </a:p>
          <a:p>
            <a:endParaRPr lang="en-US" sz="3200" b="1" dirty="0" smtClean="0">
              <a:solidFill>
                <a:srgbClr val="CC6600"/>
              </a:solidFill>
            </a:endParaRPr>
          </a:p>
          <a:p>
            <a:endParaRPr lang="en-US" sz="3200" dirty="0">
              <a:solidFill>
                <a:srgbClr val="CC6600"/>
              </a:solidFill>
            </a:endParaRPr>
          </a:p>
        </p:txBody>
      </p:sp>
    </p:spTree>
    <p:extLst>
      <p:ext uri="{BB962C8B-B14F-4D97-AF65-F5344CB8AC3E}">
        <p14:creationId xmlns:p14="http://schemas.microsoft.com/office/powerpoint/2010/main" val="42105209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1" y="514350"/>
            <a:ext cx="8534401" cy="1815882"/>
          </a:xfrm>
          <a:prstGeom prst="rect">
            <a:avLst/>
          </a:prstGeom>
          <a:noFill/>
        </p:spPr>
        <p:txBody>
          <a:bodyPr wrap="square" rtlCol="0">
            <a:spAutoFit/>
          </a:bodyPr>
          <a:lstStyle/>
          <a:p>
            <a:r>
              <a:rPr lang="en-US" sz="4000" b="1" u="sng" dirty="0" smtClean="0">
                <a:solidFill>
                  <a:srgbClr val="CC6600"/>
                </a:solidFill>
                <a:latin typeface="+mj-lt"/>
              </a:rPr>
              <a:t>Continuing</a:t>
            </a:r>
            <a:r>
              <a:rPr lang="en-US" sz="4000" b="1" dirty="0" smtClean="0">
                <a:solidFill>
                  <a:srgbClr val="CC6600"/>
                </a:solidFill>
                <a:latin typeface="+mj-lt"/>
              </a:rPr>
              <a:t> in His name:</a:t>
            </a:r>
          </a:p>
          <a:p>
            <a:endParaRPr lang="en-US" sz="3600" b="1" dirty="0">
              <a:solidFill>
                <a:srgbClr val="CC6600"/>
              </a:solidFill>
              <a:latin typeface="+mj-lt"/>
            </a:endParaRPr>
          </a:p>
          <a:p>
            <a:r>
              <a:rPr lang="en-US" sz="3600" b="1" i="1" dirty="0" smtClean="0">
                <a:solidFill>
                  <a:srgbClr val="CC6600"/>
                </a:solidFill>
                <a:latin typeface="+mj-lt"/>
              </a:rPr>
              <a:t>   </a:t>
            </a:r>
          </a:p>
        </p:txBody>
      </p:sp>
      <p:pic>
        <p:nvPicPr>
          <p:cNvPr id="5" name="Picture 5" descr="Tboston.jpg"/>
          <p:cNvPicPr>
            <a:picLocks noChangeAspect="1" noChangeArrowheads="1"/>
          </p:cNvPicPr>
          <p:nvPr/>
        </p:nvPicPr>
        <p:blipFill rotWithShape="1">
          <a:blip r:embed="rId2">
            <a:extLst>
              <a:ext uri="{28A0092B-C50C-407E-A947-70E740481C1C}">
                <a14:useLocalDpi xmlns:a14="http://schemas.microsoft.com/office/drawing/2010/main" val="0"/>
              </a:ext>
            </a:extLst>
          </a:blip>
          <a:srcRect b="24164"/>
          <a:stretch/>
        </p:blipFill>
        <p:spPr bwMode="auto">
          <a:xfrm>
            <a:off x="6000750" y="173570"/>
            <a:ext cx="2921000" cy="3083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781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1" y="514350"/>
            <a:ext cx="8534401" cy="2369880"/>
          </a:xfrm>
          <a:prstGeom prst="rect">
            <a:avLst/>
          </a:prstGeom>
          <a:noFill/>
        </p:spPr>
        <p:txBody>
          <a:bodyPr wrap="square" rtlCol="0">
            <a:spAutoFit/>
          </a:bodyPr>
          <a:lstStyle/>
          <a:p>
            <a:r>
              <a:rPr lang="en-US" sz="4000" b="1" u="sng" dirty="0" smtClean="0">
                <a:solidFill>
                  <a:srgbClr val="CC6600"/>
                </a:solidFill>
                <a:latin typeface="+mj-lt"/>
              </a:rPr>
              <a:t>Continuing</a:t>
            </a:r>
            <a:r>
              <a:rPr lang="en-US" sz="4000" b="1" dirty="0" smtClean="0">
                <a:solidFill>
                  <a:srgbClr val="CC6600"/>
                </a:solidFill>
                <a:latin typeface="+mj-lt"/>
              </a:rPr>
              <a:t> in His name:</a:t>
            </a:r>
          </a:p>
          <a:p>
            <a:endParaRPr lang="en-US" sz="3600" b="1" dirty="0">
              <a:solidFill>
                <a:srgbClr val="CC6600"/>
              </a:solidFill>
              <a:latin typeface="+mj-lt"/>
            </a:endParaRPr>
          </a:p>
          <a:p>
            <a:r>
              <a:rPr lang="en-US" sz="3600" b="1" i="1" dirty="0" smtClean="0">
                <a:solidFill>
                  <a:srgbClr val="CC6600"/>
                </a:solidFill>
                <a:latin typeface="+mj-lt"/>
              </a:rPr>
              <a:t>   </a:t>
            </a:r>
            <a:r>
              <a:rPr lang="en-US" sz="3600" b="1" dirty="0">
                <a:solidFill>
                  <a:srgbClr val="CC6600"/>
                </a:solidFill>
                <a:latin typeface="+mj-lt"/>
              </a:rPr>
              <a:t> </a:t>
            </a:r>
            <a:r>
              <a:rPr lang="en-US" sz="3600" b="1" dirty="0" smtClean="0">
                <a:solidFill>
                  <a:srgbClr val="CC6600"/>
                </a:solidFill>
                <a:latin typeface="+mj-lt"/>
              </a:rPr>
              <a:t>   </a:t>
            </a:r>
            <a:r>
              <a:rPr lang="en-US" sz="3600" b="1" i="1" dirty="0" smtClean="0">
                <a:solidFill>
                  <a:srgbClr val="CC6600"/>
                </a:solidFill>
                <a:latin typeface="+mj-lt"/>
              </a:rPr>
              <a:t>We must pray for </a:t>
            </a:r>
          </a:p>
          <a:p>
            <a:r>
              <a:rPr lang="en-US" sz="3600" b="1" i="1" dirty="0" smtClean="0">
                <a:solidFill>
                  <a:srgbClr val="CC6600"/>
                </a:solidFill>
                <a:latin typeface="+mj-lt"/>
              </a:rPr>
              <a:t>Christ’s</a:t>
            </a:r>
            <a:r>
              <a:rPr lang="en-US" sz="3600" b="1" i="1" dirty="0">
                <a:solidFill>
                  <a:srgbClr val="CC6600"/>
                </a:solidFill>
                <a:latin typeface="+mj-lt"/>
              </a:rPr>
              <a:t> </a:t>
            </a:r>
            <a:r>
              <a:rPr lang="en-US" sz="3600" b="1" i="1" dirty="0" smtClean="0">
                <a:solidFill>
                  <a:srgbClr val="CC6600"/>
                </a:solidFill>
                <a:latin typeface="+mj-lt"/>
              </a:rPr>
              <a:t>sake, as our motive.</a:t>
            </a:r>
          </a:p>
        </p:txBody>
      </p:sp>
      <p:sp>
        <p:nvSpPr>
          <p:cNvPr id="4" name="TextBox 3"/>
          <p:cNvSpPr txBox="1"/>
          <p:nvPr/>
        </p:nvSpPr>
        <p:spPr>
          <a:xfrm>
            <a:off x="1143000" y="5619750"/>
            <a:ext cx="7467600" cy="923330"/>
          </a:xfrm>
          <a:prstGeom prst="rect">
            <a:avLst/>
          </a:prstGeom>
          <a:noFill/>
        </p:spPr>
        <p:txBody>
          <a:bodyPr wrap="square" rtlCol="0">
            <a:spAutoFit/>
          </a:bodyPr>
          <a:lstStyle/>
          <a:p>
            <a:r>
              <a:rPr lang="en-US" dirty="0" smtClean="0"/>
              <a:t>That Christ will be the One Who gains.  He’ll develop this in a series of four points which grow successively out of one another.</a:t>
            </a:r>
          </a:p>
          <a:p>
            <a:endParaRPr lang="en-US" dirty="0"/>
          </a:p>
        </p:txBody>
      </p:sp>
      <p:pic>
        <p:nvPicPr>
          <p:cNvPr id="6" name="Picture 5" descr="Tboston.jpg"/>
          <p:cNvPicPr>
            <a:picLocks noChangeAspect="1" noChangeArrowheads="1"/>
          </p:cNvPicPr>
          <p:nvPr/>
        </p:nvPicPr>
        <p:blipFill rotWithShape="1">
          <a:blip r:embed="rId2">
            <a:extLst>
              <a:ext uri="{28A0092B-C50C-407E-A947-70E740481C1C}">
                <a14:useLocalDpi xmlns:a14="http://schemas.microsoft.com/office/drawing/2010/main" val="0"/>
              </a:ext>
            </a:extLst>
          </a:blip>
          <a:srcRect b="24164"/>
          <a:stretch/>
        </p:blipFill>
        <p:spPr bwMode="auto">
          <a:xfrm>
            <a:off x="6000750" y="173570"/>
            <a:ext cx="2921000" cy="3083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4356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209551"/>
            <a:ext cx="8534401" cy="4524315"/>
          </a:xfrm>
          <a:prstGeom prst="rect">
            <a:avLst/>
          </a:prstGeom>
          <a:noFill/>
        </p:spPr>
        <p:txBody>
          <a:bodyPr wrap="square" rtlCol="0">
            <a:spAutoFit/>
          </a:bodyPr>
          <a:lstStyle/>
          <a:p>
            <a:r>
              <a:rPr lang="en-US" sz="4000" b="1" u="sng" dirty="0" smtClean="0">
                <a:latin typeface="+mj-lt"/>
              </a:rPr>
              <a:t>Commencing</a:t>
            </a:r>
            <a:r>
              <a:rPr lang="en-US" sz="4000" b="1" dirty="0" smtClean="0">
                <a:latin typeface="+mj-lt"/>
              </a:rPr>
              <a:t> in His name:</a:t>
            </a:r>
            <a:endParaRPr lang="en-US" sz="3600" b="1" dirty="0">
              <a:latin typeface="+mj-lt"/>
            </a:endParaRPr>
          </a:p>
          <a:p>
            <a:r>
              <a:rPr lang="en-US" sz="3600" b="1" i="1" dirty="0" smtClean="0">
                <a:latin typeface="+mj-lt"/>
              </a:rPr>
              <a:t>   </a:t>
            </a:r>
            <a:r>
              <a:rPr lang="en-US" sz="3600" b="1" dirty="0">
                <a:latin typeface="+mj-lt"/>
              </a:rPr>
              <a:t> </a:t>
            </a:r>
            <a:r>
              <a:rPr lang="en-US" sz="3600" b="1" dirty="0" smtClean="0">
                <a:latin typeface="+mj-lt"/>
              </a:rPr>
              <a:t>   </a:t>
            </a:r>
            <a:r>
              <a:rPr lang="en-US" sz="3200" b="1" i="1" dirty="0" smtClean="0">
                <a:latin typeface="+mj-lt"/>
              </a:rPr>
              <a:t>We must go to God at Christ’s command, and by order from him.</a:t>
            </a:r>
          </a:p>
          <a:p>
            <a:endParaRPr lang="en-US" sz="3600" b="1" i="1" dirty="0">
              <a:latin typeface="+mj-lt"/>
            </a:endParaRPr>
          </a:p>
          <a:p>
            <a:r>
              <a:rPr lang="en-US" sz="4000" b="1" u="sng" dirty="0"/>
              <a:t>Continuing</a:t>
            </a:r>
            <a:r>
              <a:rPr lang="en-US" sz="4000" b="1" dirty="0"/>
              <a:t> in His name</a:t>
            </a:r>
            <a:r>
              <a:rPr lang="en-US" sz="4000" b="1" dirty="0" smtClean="0"/>
              <a:t>:</a:t>
            </a:r>
            <a:endParaRPr lang="en-US" sz="3600" b="1" dirty="0"/>
          </a:p>
          <a:p>
            <a:r>
              <a:rPr lang="en-US" sz="3600" b="1" i="1" dirty="0"/>
              <a:t>       </a:t>
            </a:r>
            <a:r>
              <a:rPr lang="en-US" sz="3200" b="1" i="1" dirty="0" smtClean="0"/>
              <a:t>We </a:t>
            </a:r>
            <a:r>
              <a:rPr lang="en-US" sz="3200" b="1" i="1" dirty="0"/>
              <a:t>must pray for </a:t>
            </a:r>
            <a:r>
              <a:rPr lang="en-US" sz="3200" b="1" i="1" dirty="0" smtClean="0"/>
              <a:t>Christ’s sake</a:t>
            </a:r>
            <a:r>
              <a:rPr lang="en-US" sz="3200" b="1" i="1" dirty="0"/>
              <a:t>, as our motive. </a:t>
            </a:r>
          </a:p>
          <a:p>
            <a:r>
              <a:rPr lang="en-US" sz="3600" b="1" i="1" dirty="0" smtClean="0">
                <a:solidFill>
                  <a:srgbClr val="CC6600"/>
                </a:solidFill>
                <a:latin typeface="+mj-lt"/>
              </a:rPr>
              <a:t> </a:t>
            </a:r>
            <a:endParaRPr lang="en-US" sz="3600" b="1" i="1" dirty="0">
              <a:solidFill>
                <a:srgbClr val="CC6600"/>
              </a:solidFill>
              <a:latin typeface="+mj-lt"/>
            </a:endParaRPr>
          </a:p>
        </p:txBody>
      </p:sp>
    </p:spTree>
    <p:extLst>
      <p:ext uri="{BB962C8B-B14F-4D97-AF65-F5344CB8AC3E}">
        <p14:creationId xmlns:p14="http://schemas.microsoft.com/office/powerpoint/2010/main" val="41846080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1" y="514350"/>
            <a:ext cx="8534401" cy="1815882"/>
          </a:xfrm>
          <a:prstGeom prst="rect">
            <a:avLst/>
          </a:prstGeom>
          <a:noFill/>
        </p:spPr>
        <p:txBody>
          <a:bodyPr wrap="square" rtlCol="0">
            <a:spAutoFit/>
          </a:bodyPr>
          <a:lstStyle/>
          <a:p>
            <a:r>
              <a:rPr lang="en-US" sz="4000" b="1" u="sng" dirty="0" smtClean="0">
                <a:solidFill>
                  <a:srgbClr val="CC6600"/>
                </a:solidFill>
                <a:latin typeface="+mj-lt"/>
              </a:rPr>
              <a:t>Concluding</a:t>
            </a:r>
            <a:r>
              <a:rPr lang="en-US" sz="4000" b="1" dirty="0" smtClean="0">
                <a:solidFill>
                  <a:srgbClr val="CC6600"/>
                </a:solidFill>
                <a:latin typeface="+mj-lt"/>
              </a:rPr>
              <a:t> in His name:</a:t>
            </a:r>
          </a:p>
          <a:p>
            <a:endParaRPr lang="en-US" sz="3600" b="1" dirty="0">
              <a:solidFill>
                <a:srgbClr val="CC6600"/>
              </a:solidFill>
              <a:latin typeface="+mj-lt"/>
            </a:endParaRPr>
          </a:p>
          <a:p>
            <a:r>
              <a:rPr lang="en-US" sz="3600" b="1" i="1" dirty="0" smtClean="0">
                <a:solidFill>
                  <a:srgbClr val="CC6600"/>
                </a:solidFill>
                <a:latin typeface="+mj-lt"/>
              </a:rPr>
              <a:t>   </a:t>
            </a:r>
            <a:r>
              <a:rPr lang="en-US" sz="3600" b="1" dirty="0">
                <a:solidFill>
                  <a:srgbClr val="CC6600"/>
                </a:solidFill>
                <a:latin typeface="+mj-lt"/>
              </a:rPr>
              <a:t> </a:t>
            </a:r>
            <a:r>
              <a:rPr lang="en-US" sz="3600" b="1" dirty="0" smtClean="0">
                <a:solidFill>
                  <a:srgbClr val="CC6600"/>
                </a:solidFill>
                <a:latin typeface="+mj-lt"/>
              </a:rPr>
              <a:t>  </a:t>
            </a:r>
            <a:endParaRPr lang="en-US" sz="3600" b="1" i="1" dirty="0" smtClean="0">
              <a:solidFill>
                <a:srgbClr val="CC6600"/>
              </a:solidFill>
              <a:latin typeface="+mj-lt"/>
            </a:endParaRPr>
          </a:p>
        </p:txBody>
      </p:sp>
      <p:sp>
        <p:nvSpPr>
          <p:cNvPr id="4" name="TextBox 3"/>
          <p:cNvSpPr txBox="1"/>
          <p:nvPr/>
        </p:nvSpPr>
        <p:spPr>
          <a:xfrm>
            <a:off x="1143000" y="5619750"/>
            <a:ext cx="7467600" cy="923330"/>
          </a:xfrm>
          <a:prstGeom prst="rect">
            <a:avLst/>
          </a:prstGeom>
          <a:noFill/>
        </p:spPr>
        <p:txBody>
          <a:bodyPr wrap="square" rtlCol="0">
            <a:spAutoFit/>
          </a:bodyPr>
          <a:lstStyle/>
          <a:p>
            <a:r>
              <a:rPr lang="en-US" dirty="0" smtClean="0"/>
              <a:t>That Christ will be the One Who gains.  He’ll develop this in a series of four points which grow successively out of one another.</a:t>
            </a:r>
          </a:p>
          <a:p>
            <a:endParaRPr lang="en-US" dirty="0"/>
          </a:p>
        </p:txBody>
      </p:sp>
      <p:pic>
        <p:nvPicPr>
          <p:cNvPr id="6" name="Picture 5" descr="Tboston.jpg"/>
          <p:cNvPicPr>
            <a:picLocks noChangeAspect="1" noChangeArrowheads="1"/>
          </p:cNvPicPr>
          <p:nvPr/>
        </p:nvPicPr>
        <p:blipFill rotWithShape="1">
          <a:blip r:embed="rId2">
            <a:extLst>
              <a:ext uri="{28A0092B-C50C-407E-A947-70E740481C1C}">
                <a14:useLocalDpi xmlns:a14="http://schemas.microsoft.com/office/drawing/2010/main" val="0"/>
              </a:ext>
            </a:extLst>
          </a:blip>
          <a:srcRect b="24164"/>
          <a:stretch/>
        </p:blipFill>
        <p:spPr bwMode="auto">
          <a:xfrm>
            <a:off x="6000750" y="173570"/>
            <a:ext cx="2921000" cy="3083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691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438150"/>
            <a:ext cx="8458200" cy="923330"/>
          </a:xfrm>
          <a:prstGeom prst="rect">
            <a:avLst/>
          </a:prstGeom>
          <a:noFill/>
        </p:spPr>
        <p:txBody>
          <a:bodyPr wrap="square" rtlCol="0">
            <a:spAutoFit/>
          </a:bodyPr>
          <a:lstStyle/>
          <a:p>
            <a:r>
              <a:rPr lang="en-US" sz="5400" b="1" i="1" dirty="0" smtClean="0">
                <a:solidFill>
                  <a:srgbClr val="663300"/>
                </a:solidFill>
              </a:rPr>
              <a:t>.  . . in the name of Christ. . . </a:t>
            </a:r>
            <a:endParaRPr lang="en-US" sz="5400" b="1" i="1" dirty="0">
              <a:solidFill>
                <a:srgbClr val="663300"/>
              </a:solidFill>
            </a:endParaRPr>
          </a:p>
        </p:txBody>
      </p:sp>
    </p:spTree>
    <p:extLst>
      <p:ext uri="{BB962C8B-B14F-4D97-AF65-F5344CB8AC3E}">
        <p14:creationId xmlns:p14="http://schemas.microsoft.com/office/powerpoint/2010/main" val="25222188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1" y="514351"/>
            <a:ext cx="8534401" cy="4893647"/>
          </a:xfrm>
          <a:prstGeom prst="rect">
            <a:avLst/>
          </a:prstGeom>
          <a:noFill/>
        </p:spPr>
        <p:txBody>
          <a:bodyPr wrap="square" rtlCol="0">
            <a:spAutoFit/>
          </a:bodyPr>
          <a:lstStyle/>
          <a:p>
            <a:r>
              <a:rPr lang="en-US" sz="4000" b="1" u="sng" dirty="0" smtClean="0">
                <a:solidFill>
                  <a:srgbClr val="CC6600"/>
                </a:solidFill>
                <a:latin typeface="+mj-lt"/>
              </a:rPr>
              <a:t>Concluding</a:t>
            </a:r>
            <a:r>
              <a:rPr lang="en-US" sz="4000" b="1" dirty="0" smtClean="0">
                <a:solidFill>
                  <a:srgbClr val="CC6600"/>
                </a:solidFill>
                <a:latin typeface="+mj-lt"/>
              </a:rPr>
              <a:t> in His name:</a:t>
            </a:r>
          </a:p>
          <a:p>
            <a:endParaRPr lang="en-US" sz="4000" b="1" dirty="0">
              <a:solidFill>
                <a:srgbClr val="CC6600"/>
              </a:solidFill>
              <a:latin typeface="+mj-lt"/>
            </a:endParaRPr>
          </a:p>
          <a:p>
            <a:r>
              <a:rPr lang="en-US" sz="4000" b="1" dirty="0" smtClean="0">
                <a:solidFill>
                  <a:srgbClr val="CC6600"/>
                </a:solidFill>
                <a:latin typeface="+mj-lt"/>
              </a:rPr>
              <a:t>	</a:t>
            </a:r>
            <a:r>
              <a:rPr lang="en-US" sz="4000" b="1" i="1" dirty="0" smtClean="0">
                <a:solidFill>
                  <a:srgbClr val="CC6600"/>
                </a:solidFill>
                <a:latin typeface="+mj-lt"/>
              </a:rPr>
              <a:t>We must pray for </a:t>
            </a:r>
          </a:p>
          <a:p>
            <a:r>
              <a:rPr lang="en-US" sz="4000" b="1" i="1" dirty="0" smtClean="0">
                <a:solidFill>
                  <a:srgbClr val="CC6600"/>
                </a:solidFill>
                <a:latin typeface="+mj-lt"/>
              </a:rPr>
              <a:t>Christ’s sake as the only </a:t>
            </a:r>
          </a:p>
          <a:p>
            <a:r>
              <a:rPr lang="en-US" sz="4000" b="1" i="1" dirty="0" smtClean="0">
                <a:solidFill>
                  <a:srgbClr val="CC6600"/>
                </a:solidFill>
                <a:latin typeface="+mj-lt"/>
              </a:rPr>
              <a:t>procuring cause of the </a:t>
            </a:r>
          </a:p>
          <a:p>
            <a:r>
              <a:rPr lang="en-US" sz="4000" b="1" i="1" dirty="0" smtClean="0">
                <a:solidFill>
                  <a:srgbClr val="CC6600"/>
                </a:solidFill>
                <a:latin typeface="+mj-lt"/>
              </a:rPr>
              <a:t>success of our prayers.</a:t>
            </a:r>
            <a:endParaRPr lang="en-US" sz="4000" b="1" dirty="0" smtClean="0">
              <a:solidFill>
                <a:srgbClr val="CC6600"/>
              </a:solidFill>
              <a:latin typeface="+mj-lt"/>
            </a:endParaRPr>
          </a:p>
          <a:p>
            <a:endParaRPr lang="en-US" sz="3600" b="1" dirty="0">
              <a:solidFill>
                <a:srgbClr val="CC6600"/>
              </a:solidFill>
              <a:latin typeface="+mj-lt"/>
            </a:endParaRPr>
          </a:p>
          <a:p>
            <a:r>
              <a:rPr lang="en-US" sz="3600" b="1" i="1" dirty="0" smtClean="0">
                <a:solidFill>
                  <a:srgbClr val="CC6600"/>
                </a:solidFill>
                <a:latin typeface="+mj-lt"/>
              </a:rPr>
              <a:t>   </a:t>
            </a:r>
            <a:r>
              <a:rPr lang="en-US" sz="3600" b="1" dirty="0">
                <a:solidFill>
                  <a:srgbClr val="CC6600"/>
                </a:solidFill>
                <a:latin typeface="+mj-lt"/>
              </a:rPr>
              <a:t> </a:t>
            </a:r>
            <a:r>
              <a:rPr lang="en-US" sz="3600" b="1" dirty="0" smtClean="0">
                <a:solidFill>
                  <a:srgbClr val="CC6600"/>
                </a:solidFill>
                <a:latin typeface="+mj-lt"/>
              </a:rPr>
              <a:t>   </a:t>
            </a:r>
            <a:endParaRPr lang="en-US" sz="3600" b="1" i="1" dirty="0" smtClean="0">
              <a:solidFill>
                <a:srgbClr val="CC6600"/>
              </a:solidFill>
              <a:latin typeface="+mj-lt"/>
            </a:endParaRPr>
          </a:p>
        </p:txBody>
      </p:sp>
      <p:sp>
        <p:nvSpPr>
          <p:cNvPr id="4" name="TextBox 3"/>
          <p:cNvSpPr txBox="1"/>
          <p:nvPr/>
        </p:nvSpPr>
        <p:spPr>
          <a:xfrm>
            <a:off x="1143000" y="5619750"/>
            <a:ext cx="7467600" cy="923330"/>
          </a:xfrm>
          <a:prstGeom prst="rect">
            <a:avLst/>
          </a:prstGeom>
          <a:noFill/>
        </p:spPr>
        <p:txBody>
          <a:bodyPr wrap="square" rtlCol="0">
            <a:spAutoFit/>
          </a:bodyPr>
          <a:lstStyle/>
          <a:p>
            <a:r>
              <a:rPr lang="en-US" dirty="0" smtClean="0"/>
              <a:t>That Christ will be the One Who gains.  He’ll develop this in a series of four points which grow successively out of one another.</a:t>
            </a:r>
          </a:p>
          <a:p>
            <a:endParaRPr lang="en-US" dirty="0"/>
          </a:p>
        </p:txBody>
      </p:sp>
      <p:pic>
        <p:nvPicPr>
          <p:cNvPr id="13" name="Picture 5" descr="Tboston.jpg"/>
          <p:cNvPicPr>
            <a:picLocks noChangeAspect="1" noChangeArrowheads="1"/>
          </p:cNvPicPr>
          <p:nvPr/>
        </p:nvPicPr>
        <p:blipFill rotWithShape="1">
          <a:blip r:embed="rId2">
            <a:extLst>
              <a:ext uri="{28A0092B-C50C-407E-A947-70E740481C1C}">
                <a14:useLocalDpi xmlns:a14="http://schemas.microsoft.com/office/drawing/2010/main" val="0"/>
              </a:ext>
            </a:extLst>
          </a:blip>
          <a:srcRect b="24164"/>
          <a:stretch/>
        </p:blipFill>
        <p:spPr bwMode="auto">
          <a:xfrm>
            <a:off x="6000750" y="173570"/>
            <a:ext cx="2921000" cy="3083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6915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3" name="TextBox 2"/>
          <p:cNvSpPr txBox="1"/>
          <p:nvPr/>
        </p:nvSpPr>
        <p:spPr>
          <a:xfrm>
            <a:off x="533401" y="514351"/>
            <a:ext cx="8534401" cy="2215991"/>
          </a:xfrm>
          <a:prstGeom prst="rect">
            <a:avLst/>
          </a:prstGeom>
          <a:noFill/>
        </p:spPr>
        <p:txBody>
          <a:bodyPr wrap="square" rtlCol="0">
            <a:spAutoFit/>
          </a:bodyPr>
          <a:lstStyle/>
          <a:p>
            <a:r>
              <a:rPr lang="en-US" sz="6600" b="1" dirty="0" smtClean="0">
                <a:solidFill>
                  <a:srgbClr val="CC6600"/>
                </a:solidFill>
                <a:latin typeface="+mj-lt"/>
              </a:rPr>
              <a:t>Daniel 9:17-19</a:t>
            </a:r>
          </a:p>
          <a:p>
            <a:endParaRPr lang="en-US" sz="3600" b="1" dirty="0">
              <a:solidFill>
                <a:srgbClr val="CC6600"/>
              </a:solidFill>
              <a:latin typeface="+mj-lt"/>
            </a:endParaRPr>
          </a:p>
          <a:p>
            <a:r>
              <a:rPr lang="en-US" sz="3600" b="1" i="1" dirty="0" smtClean="0">
                <a:solidFill>
                  <a:srgbClr val="CC6600"/>
                </a:solidFill>
                <a:latin typeface="+mj-lt"/>
              </a:rPr>
              <a:t>   </a:t>
            </a:r>
            <a:r>
              <a:rPr lang="en-US" sz="3600" b="1" dirty="0">
                <a:solidFill>
                  <a:srgbClr val="CC6600"/>
                </a:solidFill>
                <a:latin typeface="+mj-lt"/>
              </a:rPr>
              <a:t> </a:t>
            </a:r>
            <a:r>
              <a:rPr lang="en-US" sz="3600" b="1" dirty="0" smtClean="0">
                <a:solidFill>
                  <a:srgbClr val="CC6600"/>
                </a:solidFill>
                <a:latin typeface="+mj-lt"/>
              </a:rPr>
              <a:t>  </a:t>
            </a:r>
            <a:endParaRPr lang="en-US" sz="3600" b="1" i="1" dirty="0" smtClean="0">
              <a:solidFill>
                <a:srgbClr val="CC6600"/>
              </a:solidFill>
              <a:latin typeface="+mj-lt"/>
            </a:endParaRPr>
          </a:p>
        </p:txBody>
      </p:sp>
      <p:pic>
        <p:nvPicPr>
          <p:cNvPr id="2050" name="Picture 2" descr="http://1.bp.blogspot.com/-ZsD1LLVjN4U/UI0-ZWXsTFI/AAAAAAAANcY/5pDuT8J1NnY/s1600/Daniel.png"/>
          <p:cNvPicPr>
            <a:picLocks noChangeAspect="1" noChangeArrowheads="1"/>
          </p:cNvPicPr>
          <p:nvPr/>
        </p:nvPicPr>
        <p:blipFill rotWithShape="1">
          <a:blip r:embed="rId2">
            <a:extLst>
              <a:ext uri="{28A0092B-C50C-407E-A947-70E740481C1C}">
                <a14:useLocalDpi xmlns:a14="http://schemas.microsoft.com/office/drawing/2010/main" val="0"/>
              </a:ext>
            </a:extLst>
          </a:blip>
          <a:srcRect b="7193"/>
          <a:stretch/>
        </p:blipFill>
        <p:spPr bwMode="auto">
          <a:xfrm>
            <a:off x="6019801" y="514350"/>
            <a:ext cx="2857499"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915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1" y="514350"/>
            <a:ext cx="8534401" cy="1815882"/>
          </a:xfrm>
          <a:prstGeom prst="rect">
            <a:avLst/>
          </a:prstGeom>
          <a:noFill/>
        </p:spPr>
        <p:txBody>
          <a:bodyPr wrap="square" rtlCol="0">
            <a:spAutoFit/>
          </a:bodyPr>
          <a:lstStyle/>
          <a:p>
            <a:r>
              <a:rPr lang="en-US" sz="4000" b="1" dirty="0">
                <a:solidFill>
                  <a:srgbClr val="CC6600"/>
                </a:solidFill>
                <a:latin typeface="+mj-lt"/>
              </a:rPr>
              <a:t> </a:t>
            </a:r>
            <a:r>
              <a:rPr lang="en-US" sz="4000" b="1" dirty="0" smtClean="0">
                <a:solidFill>
                  <a:srgbClr val="CC6600"/>
                </a:solidFill>
                <a:latin typeface="+mj-lt"/>
              </a:rPr>
              <a:t>   </a:t>
            </a:r>
            <a:r>
              <a:rPr lang="en-US" sz="3600" b="1" i="1" dirty="0" smtClean="0">
                <a:solidFill>
                  <a:srgbClr val="CC6600"/>
                </a:solidFill>
                <a:latin typeface="+mj-lt"/>
              </a:rPr>
              <a:t>Self-denial is absolutely </a:t>
            </a:r>
          </a:p>
          <a:p>
            <a:r>
              <a:rPr lang="en-US" sz="3600" b="1" i="1" dirty="0" smtClean="0">
                <a:solidFill>
                  <a:srgbClr val="CC6600"/>
                </a:solidFill>
                <a:latin typeface="+mj-lt"/>
              </a:rPr>
              <a:t>necessary to this kind of</a:t>
            </a:r>
          </a:p>
          <a:p>
            <a:r>
              <a:rPr lang="en-US" sz="3600" b="1" i="1" dirty="0" smtClean="0">
                <a:solidFill>
                  <a:srgbClr val="CC6600"/>
                </a:solidFill>
                <a:latin typeface="+mj-lt"/>
              </a:rPr>
              <a:t>praying, </a:t>
            </a:r>
            <a:endParaRPr lang="en-US" sz="4000" b="1" dirty="0" smtClean="0">
              <a:solidFill>
                <a:srgbClr val="CC6600"/>
              </a:solidFill>
              <a:latin typeface="+mj-lt"/>
            </a:endParaRPr>
          </a:p>
        </p:txBody>
      </p:sp>
      <p:sp>
        <p:nvSpPr>
          <p:cNvPr id="4" name="TextBox 3"/>
          <p:cNvSpPr txBox="1"/>
          <p:nvPr/>
        </p:nvSpPr>
        <p:spPr>
          <a:xfrm>
            <a:off x="1143000" y="5619750"/>
            <a:ext cx="7467600" cy="923330"/>
          </a:xfrm>
          <a:prstGeom prst="rect">
            <a:avLst/>
          </a:prstGeom>
          <a:noFill/>
        </p:spPr>
        <p:txBody>
          <a:bodyPr wrap="square" rtlCol="0">
            <a:spAutoFit/>
          </a:bodyPr>
          <a:lstStyle/>
          <a:p>
            <a:r>
              <a:rPr lang="en-US" dirty="0" smtClean="0"/>
              <a:t>That Christ will be the One Who gains.  He’ll develop this in a series of four points which grow successively out of one another.</a:t>
            </a:r>
          </a:p>
          <a:p>
            <a:endParaRPr lang="en-US" dirty="0"/>
          </a:p>
        </p:txBody>
      </p:sp>
      <p:pic>
        <p:nvPicPr>
          <p:cNvPr id="6" name="Picture 5" descr="Tboston.jpg"/>
          <p:cNvPicPr>
            <a:picLocks noChangeAspect="1" noChangeArrowheads="1"/>
          </p:cNvPicPr>
          <p:nvPr/>
        </p:nvPicPr>
        <p:blipFill rotWithShape="1">
          <a:blip r:embed="rId2">
            <a:extLst>
              <a:ext uri="{28A0092B-C50C-407E-A947-70E740481C1C}">
                <a14:useLocalDpi xmlns:a14="http://schemas.microsoft.com/office/drawing/2010/main" val="0"/>
              </a:ext>
            </a:extLst>
          </a:blip>
          <a:srcRect b="24164"/>
          <a:stretch/>
        </p:blipFill>
        <p:spPr bwMode="auto">
          <a:xfrm>
            <a:off x="6000750" y="173570"/>
            <a:ext cx="2921000" cy="3083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9579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1" y="514350"/>
            <a:ext cx="8534401" cy="3477875"/>
          </a:xfrm>
          <a:prstGeom prst="rect">
            <a:avLst/>
          </a:prstGeom>
          <a:noFill/>
        </p:spPr>
        <p:txBody>
          <a:bodyPr wrap="square" rtlCol="0">
            <a:spAutoFit/>
          </a:bodyPr>
          <a:lstStyle/>
          <a:p>
            <a:r>
              <a:rPr lang="en-US" sz="4000" b="1" dirty="0">
                <a:solidFill>
                  <a:srgbClr val="CC6600"/>
                </a:solidFill>
                <a:latin typeface="+mj-lt"/>
              </a:rPr>
              <a:t> </a:t>
            </a:r>
            <a:r>
              <a:rPr lang="en-US" sz="4000" b="1" dirty="0" smtClean="0">
                <a:solidFill>
                  <a:srgbClr val="CC6600"/>
                </a:solidFill>
                <a:latin typeface="+mj-lt"/>
              </a:rPr>
              <a:t>   </a:t>
            </a:r>
            <a:r>
              <a:rPr lang="en-US" sz="3600" b="1" i="1" dirty="0" smtClean="0">
                <a:solidFill>
                  <a:srgbClr val="CC6600"/>
                </a:solidFill>
                <a:latin typeface="+mj-lt"/>
              </a:rPr>
              <a:t>Self-denial is absolutely </a:t>
            </a:r>
          </a:p>
          <a:p>
            <a:r>
              <a:rPr lang="en-US" sz="3600" b="1" i="1" dirty="0" smtClean="0">
                <a:solidFill>
                  <a:srgbClr val="CC6600"/>
                </a:solidFill>
                <a:latin typeface="+mj-lt"/>
              </a:rPr>
              <a:t>necessary to this kind of</a:t>
            </a:r>
          </a:p>
          <a:p>
            <a:r>
              <a:rPr lang="en-US" sz="3600" b="1" i="1" dirty="0" smtClean="0">
                <a:solidFill>
                  <a:srgbClr val="CC6600"/>
                </a:solidFill>
                <a:latin typeface="+mj-lt"/>
              </a:rPr>
              <a:t>praying, that stopping our</a:t>
            </a:r>
          </a:p>
          <a:p>
            <a:r>
              <a:rPr lang="en-US" sz="3600" b="1" i="1" dirty="0" smtClean="0">
                <a:solidFill>
                  <a:srgbClr val="CC6600"/>
                </a:solidFill>
                <a:latin typeface="+mj-lt"/>
              </a:rPr>
              <a:t>eyes to all </a:t>
            </a:r>
            <a:r>
              <a:rPr lang="en-US" sz="3600" b="1" i="1" dirty="0" err="1" smtClean="0">
                <a:solidFill>
                  <a:srgbClr val="CC6600"/>
                </a:solidFill>
                <a:latin typeface="+mj-lt"/>
              </a:rPr>
              <a:t>excellencies</a:t>
            </a:r>
            <a:r>
              <a:rPr lang="en-US" sz="3600" b="1" i="1" dirty="0" smtClean="0">
                <a:solidFill>
                  <a:srgbClr val="CC6600"/>
                </a:solidFill>
                <a:latin typeface="+mj-lt"/>
              </a:rPr>
              <a:t> in</a:t>
            </a:r>
          </a:p>
          <a:p>
            <a:r>
              <a:rPr lang="en-US" sz="3600" b="1" i="1" dirty="0" smtClean="0">
                <a:solidFill>
                  <a:srgbClr val="CC6600"/>
                </a:solidFill>
                <a:latin typeface="+mj-lt"/>
              </a:rPr>
              <a:t>ourselves or duties, we may</a:t>
            </a:r>
          </a:p>
          <a:p>
            <a:r>
              <a:rPr lang="en-US" sz="3600" b="1" i="1" dirty="0">
                <a:solidFill>
                  <a:srgbClr val="CC6600"/>
                </a:solidFill>
                <a:latin typeface="+mj-lt"/>
              </a:rPr>
              <a:t>b</a:t>
            </a:r>
            <a:r>
              <a:rPr lang="en-US" sz="3600" b="1" i="1" dirty="0" smtClean="0">
                <a:solidFill>
                  <a:srgbClr val="CC6600"/>
                </a:solidFill>
                <a:latin typeface="+mj-lt"/>
              </a:rPr>
              <a:t>etake ourselves to free grace only. </a:t>
            </a:r>
            <a:endParaRPr lang="en-US" sz="4000" b="1" dirty="0" smtClean="0">
              <a:solidFill>
                <a:srgbClr val="CC6600"/>
              </a:solidFill>
              <a:latin typeface="+mj-lt"/>
            </a:endParaRPr>
          </a:p>
        </p:txBody>
      </p:sp>
      <p:sp>
        <p:nvSpPr>
          <p:cNvPr id="4" name="TextBox 3"/>
          <p:cNvSpPr txBox="1"/>
          <p:nvPr/>
        </p:nvSpPr>
        <p:spPr>
          <a:xfrm>
            <a:off x="1143000" y="5619750"/>
            <a:ext cx="7467600" cy="923330"/>
          </a:xfrm>
          <a:prstGeom prst="rect">
            <a:avLst/>
          </a:prstGeom>
          <a:noFill/>
        </p:spPr>
        <p:txBody>
          <a:bodyPr wrap="square" rtlCol="0">
            <a:spAutoFit/>
          </a:bodyPr>
          <a:lstStyle/>
          <a:p>
            <a:r>
              <a:rPr lang="en-US" dirty="0" smtClean="0"/>
              <a:t>That Christ will be the One Who gains.  He’ll develop this in a series of four points which grow successively out of one another.</a:t>
            </a:r>
          </a:p>
          <a:p>
            <a:endParaRPr lang="en-US" dirty="0"/>
          </a:p>
        </p:txBody>
      </p:sp>
      <p:pic>
        <p:nvPicPr>
          <p:cNvPr id="6" name="Picture 5" descr="Tboston.jpg"/>
          <p:cNvPicPr>
            <a:picLocks noChangeAspect="1" noChangeArrowheads="1"/>
          </p:cNvPicPr>
          <p:nvPr/>
        </p:nvPicPr>
        <p:blipFill rotWithShape="1">
          <a:blip r:embed="rId2">
            <a:extLst>
              <a:ext uri="{28A0092B-C50C-407E-A947-70E740481C1C}">
                <a14:useLocalDpi xmlns:a14="http://schemas.microsoft.com/office/drawing/2010/main" val="0"/>
              </a:ext>
            </a:extLst>
          </a:blip>
          <a:srcRect b="24164"/>
          <a:stretch/>
        </p:blipFill>
        <p:spPr bwMode="auto">
          <a:xfrm>
            <a:off x="6000750" y="173570"/>
            <a:ext cx="2921000" cy="3083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0016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3" name="TextBox 2"/>
          <p:cNvSpPr txBox="1"/>
          <p:nvPr/>
        </p:nvSpPr>
        <p:spPr>
          <a:xfrm>
            <a:off x="533401" y="514351"/>
            <a:ext cx="8534401" cy="5262979"/>
          </a:xfrm>
          <a:prstGeom prst="rect">
            <a:avLst/>
          </a:prstGeom>
          <a:noFill/>
        </p:spPr>
        <p:txBody>
          <a:bodyPr wrap="square" rtlCol="0">
            <a:spAutoFit/>
          </a:bodyPr>
          <a:lstStyle/>
          <a:p>
            <a:r>
              <a:rPr lang="en-US" sz="5400" b="1" i="1" dirty="0" smtClean="0">
                <a:solidFill>
                  <a:srgbClr val="CC6600"/>
                </a:solidFill>
                <a:latin typeface="+mj-lt"/>
              </a:rPr>
              <a:t>   I am not worthy of the least of all the mercies, and of all the truth, which thou hast shewed unto thy servant.</a:t>
            </a:r>
          </a:p>
          <a:p>
            <a:r>
              <a:rPr lang="en-US" sz="6600" b="1" i="1" dirty="0" smtClean="0">
                <a:solidFill>
                  <a:srgbClr val="CC6600"/>
                </a:solidFill>
                <a:latin typeface="+mj-lt"/>
              </a:rPr>
              <a:t>					</a:t>
            </a:r>
            <a:r>
              <a:rPr lang="en-US" sz="4400" b="1" dirty="0" smtClean="0">
                <a:solidFill>
                  <a:srgbClr val="CC6600"/>
                </a:solidFill>
                <a:latin typeface="+mj-lt"/>
              </a:rPr>
              <a:t>--Genesis 32:10</a:t>
            </a:r>
            <a:endParaRPr lang="en-US" sz="4400" b="1" i="1" dirty="0" smtClean="0">
              <a:solidFill>
                <a:srgbClr val="CC6600"/>
              </a:solidFill>
              <a:latin typeface="+mj-lt"/>
            </a:endParaRPr>
          </a:p>
        </p:txBody>
      </p:sp>
    </p:spTree>
    <p:extLst>
      <p:ext uri="{BB962C8B-B14F-4D97-AF65-F5344CB8AC3E}">
        <p14:creationId xmlns:p14="http://schemas.microsoft.com/office/powerpoint/2010/main" val="6640910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1" y="514350"/>
            <a:ext cx="8534401" cy="4278094"/>
          </a:xfrm>
          <a:prstGeom prst="rect">
            <a:avLst/>
          </a:prstGeom>
          <a:noFill/>
        </p:spPr>
        <p:txBody>
          <a:bodyPr wrap="square" rtlCol="0">
            <a:spAutoFit/>
          </a:bodyPr>
          <a:lstStyle/>
          <a:p>
            <a:r>
              <a:rPr lang="en-US" sz="4000" b="1" dirty="0">
                <a:solidFill>
                  <a:srgbClr val="CC6600"/>
                </a:solidFill>
                <a:latin typeface="+mj-lt"/>
              </a:rPr>
              <a:t> </a:t>
            </a:r>
            <a:r>
              <a:rPr lang="en-US" sz="4000" b="1" dirty="0" smtClean="0">
                <a:solidFill>
                  <a:srgbClr val="CC6600"/>
                </a:solidFill>
                <a:latin typeface="+mj-lt"/>
              </a:rPr>
              <a:t>  </a:t>
            </a:r>
            <a:r>
              <a:rPr lang="en-US" sz="4000" b="1" i="1" dirty="0" smtClean="0">
                <a:solidFill>
                  <a:srgbClr val="CC6600"/>
                </a:solidFill>
                <a:latin typeface="+mj-lt"/>
              </a:rPr>
              <a:t>We are to be ashamed </a:t>
            </a:r>
          </a:p>
          <a:p>
            <a:r>
              <a:rPr lang="en-US" sz="4000" b="1" i="1" dirty="0" smtClean="0">
                <a:solidFill>
                  <a:srgbClr val="CC6600"/>
                </a:solidFill>
                <a:latin typeface="+mj-lt"/>
              </a:rPr>
              <a:t>before God in prayer, </a:t>
            </a:r>
          </a:p>
          <a:p>
            <a:r>
              <a:rPr lang="en-US" sz="4000" b="1" i="1" dirty="0" smtClean="0">
                <a:solidFill>
                  <a:srgbClr val="CC6600"/>
                </a:solidFill>
                <a:latin typeface="+mj-lt"/>
              </a:rPr>
              <a:t>ashamed of ourselves, </a:t>
            </a:r>
          </a:p>
          <a:p>
            <a:r>
              <a:rPr lang="en-US" sz="4000" b="1" i="1" dirty="0" smtClean="0">
                <a:solidFill>
                  <a:srgbClr val="CC6600"/>
                </a:solidFill>
                <a:latin typeface="+mj-lt"/>
              </a:rPr>
              <a:t>but not ashamed to beg</a:t>
            </a:r>
          </a:p>
          <a:p>
            <a:r>
              <a:rPr lang="en-US" sz="4000" b="1" i="1" dirty="0">
                <a:solidFill>
                  <a:srgbClr val="CC6600"/>
                </a:solidFill>
                <a:latin typeface="+mj-lt"/>
              </a:rPr>
              <a:t>i</a:t>
            </a:r>
            <a:r>
              <a:rPr lang="en-US" sz="4000" b="1" i="1" dirty="0" smtClean="0">
                <a:solidFill>
                  <a:srgbClr val="CC6600"/>
                </a:solidFill>
                <a:latin typeface="+mj-lt"/>
              </a:rPr>
              <a:t>n the name of His Son.</a:t>
            </a:r>
            <a:endParaRPr lang="en-US" sz="4000" b="1" dirty="0" smtClean="0">
              <a:solidFill>
                <a:srgbClr val="CC6600"/>
              </a:solidFill>
              <a:latin typeface="+mj-lt"/>
            </a:endParaRPr>
          </a:p>
          <a:p>
            <a:endParaRPr lang="en-US" sz="3600" b="1" dirty="0">
              <a:solidFill>
                <a:srgbClr val="CC6600"/>
              </a:solidFill>
              <a:latin typeface="+mj-lt"/>
            </a:endParaRPr>
          </a:p>
          <a:p>
            <a:r>
              <a:rPr lang="en-US" sz="3600" b="1" i="1" dirty="0" smtClean="0">
                <a:solidFill>
                  <a:srgbClr val="CC6600"/>
                </a:solidFill>
                <a:latin typeface="+mj-lt"/>
              </a:rPr>
              <a:t>   </a:t>
            </a:r>
            <a:r>
              <a:rPr lang="en-US" sz="3600" b="1" dirty="0">
                <a:solidFill>
                  <a:srgbClr val="CC6600"/>
                </a:solidFill>
                <a:latin typeface="+mj-lt"/>
              </a:rPr>
              <a:t> </a:t>
            </a:r>
            <a:r>
              <a:rPr lang="en-US" sz="3600" b="1" dirty="0" smtClean="0">
                <a:solidFill>
                  <a:srgbClr val="CC6600"/>
                </a:solidFill>
                <a:latin typeface="+mj-lt"/>
              </a:rPr>
              <a:t>  </a:t>
            </a:r>
            <a:endParaRPr lang="en-US" sz="3600" b="1" i="1" dirty="0" smtClean="0">
              <a:solidFill>
                <a:srgbClr val="CC6600"/>
              </a:solidFill>
              <a:latin typeface="+mj-lt"/>
            </a:endParaRPr>
          </a:p>
        </p:txBody>
      </p:sp>
      <p:sp>
        <p:nvSpPr>
          <p:cNvPr id="4" name="TextBox 3"/>
          <p:cNvSpPr txBox="1"/>
          <p:nvPr/>
        </p:nvSpPr>
        <p:spPr>
          <a:xfrm>
            <a:off x="1143000" y="5619750"/>
            <a:ext cx="7467600" cy="923330"/>
          </a:xfrm>
          <a:prstGeom prst="rect">
            <a:avLst/>
          </a:prstGeom>
          <a:noFill/>
        </p:spPr>
        <p:txBody>
          <a:bodyPr wrap="square" rtlCol="0">
            <a:spAutoFit/>
          </a:bodyPr>
          <a:lstStyle/>
          <a:p>
            <a:r>
              <a:rPr lang="en-US" dirty="0" smtClean="0"/>
              <a:t>That Christ will be the One Who gains.  He’ll develop this in a series of four points which grow successively out of one another.</a:t>
            </a:r>
          </a:p>
          <a:p>
            <a:endParaRPr lang="en-US" dirty="0"/>
          </a:p>
        </p:txBody>
      </p:sp>
      <p:pic>
        <p:nvPicPr>
          <p:cNvPr id="6" name="Picture 5" descr="Tboston.jpg"/>
          <p:cNvPicPr>
            <a:picLocks noChangeAspect="1" noChangeArrowheads="1"/>
          </p:cNvPicPr>
          <p:nvPr/>
        </p:nvPicPr>
        <p:blipFill rotWithShape="1">
          <a:blip r:embed="rId2">
            <a:extLst>
              <a:ext uri="{28A0092B-C50C-407E-A947-70E740481C1C}">
                <a14:useLocalDpi xmlns:a14="http://schemas.microsoft.com/office/drawing/2010/main" val="0"/>
              </a:ext>
            </a:extLst>
          </a:blip>
          <a:srcRect b="24164"/>
          <a:stretch/>
        </p:blipFill>
        <p:spPr bwMode="auto">
          <a:xfrm>
            <a:off x="6000750" y="173570"/>
            <a:ext cx="2921000" cy="3083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0749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3" name="TextBox 2"/>
          <p:cNvSpPr txBox="1"/>
          <p:nvPr/>
        </p:nvSpPr>
        <p:spPr>
          <a:xfrm>
            <a:off x="533401" y="514350"/>
            <a:ext cx="8534401" cy="5170646"/>
          </a:xfrm>
          <a:prstGeom prst="rect">
            <a:avLst/>
          </a:prstGeom>
          <a:noFill/>
        </p:spPr>
        <p:txBody>
          <a:bodyPr wrap="square" rtlCol="0">
            <a:spAutoFit/>
          </a:bodyPr>
          <a:lstStyle/>
          <a:p>
            <a:r>
              <a:rPr lang="en-US" sz="6600" b="1" i="1" dirty="0" smtClean="0">
                <a:solidFill>
                  <a:srgbClr val="CC6600"/>
                </a:solidFill>
                <a:latin typeface="+mj-lt"/>
              </a:rPr>
              <a:t>He hath made us accepted _</a:t>
            </a:r>
            <a:r>
              <a:rPr lang="en-US" sz="6600" b="1" i="1" u="sng" dirty="0">
                <a:solidFill>
                  <a:srgbClr val="CC6600"/>
                </a:solidFill>
                <a:latin typeface="+mj-lt"/>
              </a:rPr>
              <a:t>_</a:t>
            </a:r>
            <a:r>
              <a:rPr lang="en-US" sz="6600" b="1" i="1" dirty="0" smtClean="0">
                <a:solidFill>
                  <a:srgbClr val="CC6600"/>
                </a:solidFill>
                <a:latin typeface="+mj-lt"/>
              </a:rPr>
              <a:t> ___</a:t>
            </a:r>
          </a:p>
          <a:p>
            <a:r>
              <a:rPr lang="en-US" sz="6600" b="1" i="1" dirty="0" smtClean="0">
                <a:solidFill>
                  <a:srgbClr val="CC6600"/>
                </a:solidFill>
                <a:latin typeface="+mj-lt"/>
              </a:rPr>
              <a:t>_______.</a:t>
            </a:r>
          </a:p>
          <a:p>
            <a:endParaRPr lang="en-US" sz="6600" b="1" i="1" dirty="0">
              <a:solidFill>
                <a:srgbClr val="CC6600"/>
              </a:solidFill>
              <a:latin typeface="+mj-lt"/>
            </a:endParaRPr>
          </a:p>
          <a:p>
            <a:r>
              <a:rPr lang="en-US" sz="6600" b="1" i="1" dirty="0" smtClean="0">
                <a:solidFill>
                  <a:srgbClr val="CC6600"/>
                </a:solidFill>
                <a:latin typeface="+mj-lt"/>
              </a:rPr>
              <a:t>				</a:t>
            </a:r>
            <a:r>
              <a:rPr lang="en-US" sz="4400" b="1" i="1" dirty="0" smtClean="0">
                <a:solidFill>
                  <a:srgbClr val="CC6600"/>
                </a:solidFill>
                <a:latin typeface="+mj-lt"/>
              </a:rPr>
              <a:t>     </a:t>
            </a:r>
            <a:r>
              <a:rPr lang="en-US" sz="4400" b="1" dirty="0" smtClean="0">
                <a:solidFill>
                  <a:srgbClr val="CC6600"/>
                </a:solidFill>
                <a:latin typeface="+mj-lt"/>
              </a:rPr>
              <a:t>--Ephesians 1:6</a:t>
            </a:r>
            <a:endParaRPr lang="en-US" sz="4400" b="1" i="1" dirty="0" smtClean="0">
              <a:solidFill>
                <a:srgbClr val="CC6600"/>
              </a:solidFill>
              <a:latin typeface="+mj-lt"/>
            </a:endParaRPr>
          </a:p>
        </p:txBody>
      </p:sp>
    </p:spTree>
    <p:extLst>
      <p:ext uri="{BB962C8B-B14F-4D97-AF65-F5344CB8AC3E}">
        <p14:creationId xmlns:p14="http://schemas.microsoft.com/office/powerpoint/2010/main" val="33243115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1" y="514350"/>
            <a:ext cx="8534401" cy="5170646"/>
          </a:xfrm>
          <a:prstGeom prst="rect">
            <a:avLst/>
          </a:prstGeom>
          <a:noFill/>
        </p:spPr>
        <p:txBody>
          <a:bodyPr wrap="square" rtlCol="0">
            <a:spAutoFit/>
          </a:bodyPr>
          <a:lstStyle/>
          <a:p>
            <a:r>
              <a:rPr lang="en-US" sz="6600" b="1" i="1" dirty="0" smtClean="0">
                <a:solidFill>
                  <a:srgbClr val="CC6600"/>
                </a:solidFill>
                <a:latin typeface="+mj-lt"/>
              </a:rPr>
              <a:t>He hath made us accepted </a:t>
            </a:r>
            <a:r>
              <a:rPr lang="en-US" sz="6600" b="1" i="1" u="sng" dirty="0" smtClean="0">
                <a:solidFill>
                  <a:schemeClr val="accent2">
                    <a:lumMod val="75000"/>
                  </a:schemeClr>
                </a:solidFill>
                <a:latin typeface="+mj-lt"/>
              </a:rPr>
              <a:t>in</a:t>
            </a:r>
            <a:r>
              <a:rPr lang="en-US" sz="6600" b="1" i="1" dirty="0" smtClean="0">
                <a:solidFill>
                  <a:srgbClr val="CC6600"/>
                </a:solidFill>
                <a:latin typeface="+mj-lt"/>
              </a:rPr>
              <a:t> </a:t>
            </a:r>
            <a:r>
              <a:rPr lang="en-US" sz="6600" b="1" i="1" u="sng" dirty="0" smtClean="0">
                <a:solidFill>
                  <a:schemeClr val="accent2">
                    <a:lumMod val="75000"/>
                  </a:schemeClr>
                </a:solidFill>
                <a:latin typeface="+mj-lt"/>
              </a:rPr>
              <a:t>the </a:t>
            </a:r>
            <a:endParaRPr lang="en-US" sz="6600" b="1" i="1" dirty="0" smtClean="0">
              <a:solidFill>
                <a:srgbClr val="CC6600"/>
              </a:solidFill>
              <a:latin typeface="+mj-lt"/>
            </a:endParaRPr>
          </a:p>
          <a:p>
            <a:r>
              <a:rPr lang="en-US" sz="6600" b="1" i="1" u="sng" dirty="0" smtClean="0">
                <a:solidFill>
                  <a:schemeClr val="accent2">
                    <a:lumMod val="75000"/>
                  </a:schemeClr>
                </a:solidFill>
                <a:latin typeface="+mj-lt"/>
              </a:rPr>
              <a:t>Beloved</a:t>
            </a:r>
            <a:r>
              <a:rPr lang="en-US" sz="6600" b="1" i="1" dirty="0" smtClean="0">
                <a:solidFill>
                  <a:srgbClr val="CC6600"/>
                </a:solidFill>
                <a:latin typeface="+mj-lt"/>
              </a:rPr>
              <a:t>.</a:t>
            </a:r>
          </a:p>
          <a:p>
            <a:endParaRPr lang="en-US" sz="6600" b="1" i="1" dirty="0">
              <a:solidFill>
                <a:srgbClr val="CC6600"/>
              </a:solidFill>
              <a:latin typeface="+mj-lt"/>
            </a:endParaRPr>
          </a:p>
          <a:p>
            <a:r>
              <a:rPr lang="en-US" sz="6600" b="1" i="1" dirty="0" smtClean="0">
                <a:solidFill>
                  <a:srgbClr val="CC6600"/>
                </a:solidFill>
                <a:latin typeface="+mj-lt"/>
              </a:rPr>
              <a:t>				</a:t>
            </a:r>
            <a:r>
              <a:rPr lang="en-US" sz="4400" b="1" i="1" dirty="0" smtClean="0">
                <a:solidFill>
                  <a:srgbClr val="CC6600"/>
                </a:solidFill>
                <a:latin typeface="+mj-lt"/>
              </a:rPr>
              <a:t>     </a:t>
            </a:r>
            <a:r>
              <a:rPr lang="en-US" sz="4400" b="1" dirty="0" smtClean="0">
                <a:solidFill>
                  <a:srgbClr val="CC6600"/>
                </a:solidFill>
                <a:latin typeface="+mj-lt"/>
              </a:rPr>
              <a:t>--Ephesians 1:6</a:t>
            </a:r>
            <a:endParaRPr lang="en-US" sz="4400" b="1" i="1" dirty="0" smtClean="0">
              <a:solidFill>
                <a:srgbClr val="CC6600"/>
              </a:solidFill>
              <a:latin typeface="+mj-lt"/>
            </a:endParaRPr>
          </a:p>
        </p:txBody>
      </p:sp>
    </p:spTree>
    <p:extLst>
      <p:ext uri="{BB962C8B-B14F-4D97-AF65-F5344CB8AC3E}">
        <p14:creationId xmlns:p14="http://schemas.microsoft.com/office/powerpoint/2010/main" val="31743632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3" name="TextBox 2"/>
          <p:cNvSpPr txBox="1"/>
          <p:nvPr/>
        </p:nvSpPr>
        <p:spPr>
          <a:xfrm>
            <a:off x="533401" y="514350"/>
            <a:ext cx="8534401" cy="4493538"/>
          </a:xfrm>
          <a:prstGeom prst="rect">
            <a:avLst/>
          </a:prstGeom>
          <a:noFill/>
        </p:spPr>
        <p:txBody>
          <a:bodyPr wrap="square" rtlCol="0">
            <a:spAutoFit/>
          </a:bodyPr>
          <a:lstStyle/>
          <a:p>
            <a:r>
              <a:rPr lang="en-US" sz="6600" b="1" i="1" dirty="0">
                <a:solidFill>
                  <a:srgbClr val="CC6600"/>
                </a:solidFill>
                <a:latin typeface="+mj-lt"/>
              </a:rPr>
              <a:t> </a:t>
            </a:r>
            <a:r>
              <a:rPr lang="en-US" sz="4400" b="1" i="1" dirty="0" smtClean="0">
                <a:solidFill>
                  <a:srgbClr val="CC6600"/>
                </a:solidFill>
                <a:latin typeface="+mj-lt"/>
              </a:rPr>
              <a:t>Now the promises were spoken to</a:t>
            </a:r>
          </a:p>
          <a:p>
            <a:r>
              <a:rPr lang="en-US" sz="4400" b="1" i="1" dirty="0" smtClean="0">
                <a:solidFill>
                  <a:srgbClr val="CC6600"/>
                </a:solidFill>
                <a:latin typeface="+mj-lt"/>
              </a:rPr>
              <a:t>Abraham and to his seed. . . that</a:t>
            </a:r>
          </a:p>
          <a:p>
            <a:r>
              <a:rPr lang="en-US" sz="4400" b="1" i="1" dirty="0" smtClean="0">
                <a:solidFill>
                  <a:srgbClr val="CC6600"/>
                </a:solidFill>
                <a:latin typeface="+mj-lt"/>
              </a:rPr>
              <a:t>is, Christ.</a:t>
            </a:r>
          </a:p>
          <a:p>
            <a:endParaRPr lang="en-US" sz="6600" b="1" i="1" dirty="0">
              <a:solidFill>
                <a:srgbClr val="CC6600"/>
              </a:solidFill>
              <a:latin typeface="+mj-lt"/>
            </a:endParaRPr>
          </a:p>
          <a:p>
            <a:r>
              <a:rPr lang="en-US" sz="6600" b="1" i="1" dirty="0" smtClean="0">
                <a:solidFill>
                  <a:srgbClr val="CC6600"/>
                </a:solidFill>
                <a:latin typeface="+mj-lt"/>
              </a:rPr>
              <a:t>				</a:t>
            </a:r>
            <a:r>
              <a:rPr lang="en-US" sz="4400" b="1" i="1" dirty="0" smtClean="0">
                <a:solidFill>
                  <a:srgbClr val="CC6600"/>
                </a:solidFill>
                <a:latin typeface="+mj-lt"/>
              </a:rPr>
              <a:t>     </a:t>
            </a:r>
            <a:r>
              <a:rPr lang="en-US" sz="4400" b="1" dirty="0" smtClean="0">
                <a:solidFill>
                  <a:srgbClr val="CC6600"/>
                </a:solidFill>
                <a:latin typeface="+mj-lt"/>
              </a:rPr>
              <a:t>--Galatians 3:16</a:t>
            </a:r>
            <a:endParaRPr lang="en-US" sz="4400" b="1" i="1" dirty="0" smtClean="0">
              <a:solidFill>
                <a:srgbClr val="CC6600"/>
              </a:solidFill>
              <a:latin typeface="+mj-lt"/>
            </a:endParaRPr>
          </a:p>
        </p:txBody>
      </p:sp>
    </p:spTree>
    <p:extLst>
      <p:ext uri="{BB962C8B-B14F-4D97-AF65-F5344CB8AC3E}">
        <p14:creationId xmlns:p14="http://schemas.microsoft.com/office/powerpoint/2010/main" val="21004417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1" y="514350"/>
            <a:ext cx="8534401" cy="5509200"/>
          </a:xfrm>
          <a:prstGeom prst="rect">
            <a:avLst/>
          </a:prstGeom>
          <a:noFill/>
        </p:spPr>
        <p:txBody>
          <a:bodyPr wrap="square" rtlCol="0">
            <a:spAutoFit/>
          </a:bodyPr>
          <a:lstStyle/>
          <a:p>
            <a:r>
              <a:rPr lang="en-US" sz="4000" b="1" i="1" dirty="0" smtClean="0">
                <a:solidFill>
                  <a:srgbClr val="CC6600"/>
                </a:solidFill>
                <a:latin typeface="+mj-lt"/>
              </a:rPr>
              <a:t>   The promises of the </a:t>
            </a:r>
          </a:p>
          <a:p>
            <a:r>
              <a:rPr lang="en-US" sz="4000" b="1" i="1" dirty="0">
                <a:solidFill>
                  <a:srgbClr val="CC6600"/>
                </a:solidFill>
                <a:latin typeface="+mj-lt"/>
              </a:rPr>
              <a:t>c</a:t>
            </a:r>
            <a:r>
              <a:rPr lang="en-US" sz="4000" b="1" i="1" dirty="0" smtClean="0">
                <a:solidFill>
                  <a:srgbClr val="CC6600"/>
                </a:solidFill>
                <a:latin typeface="+mj-lt"/>
              </a:rPr>
              <a:t>ovenant were all made</a:t>
            </a:r>
          </a:p>
          <a:p>
            <a:r>
              <a:rPr lang="en-US" sz="4000" b="1" i="1" dirty="0">
                <a:solidFill>
                  <a:srgbClr val="CC6600"/>
                </a:solidFill>
                <a:latin typeface="+mj-lt"/>
              </a:rPr>
              <a:t>t</a:t>
            </a:r>
            <a:r>
              <a:rPr lang="en-US" sz="4000" b="1" i="1" dirty="0" smtClean="0">
                <a:solidFill>
                  <a:srgbClr val="CC6600"/>
                </a:solidFill>
                <a:latin typeface="+mj-lt"/>
              </a:rPr>
              <a:t>o Jesus Christ, as the</a:t>
            </a:r>
          </a:p>
          <a:p>
            <a:r>
              <a:rPr lang="en-US" sz="4000" b="1" i="1" dirty="0">
                <a:solidFill>
                  <a:srgbClr val="CC6600"/>
                </a:solidFill>
                <a:latin typeface="+mj-lt"/>
              </a:rPr>
              <a:t>p</a:t>
            </a:r>
            <a:r>
              <a:rPr lang="en-US" sz="4000" b="1" i="1" dirty="0" smtClean="0">
                <a:solidFill>
                  <a:srgbClr val="CC6600"/>
                </a:solidFill>
                <a:latin typeface="+mj-lt"/>
              </a:rPr>
              <a:t>arty who fulfilled the</a:t>
            </a:r>
          </a:p>
          <a:p>
            <a:r>
              <a:rPr lang="en-US" sz="4000" b="1" i="1" dirty="0">
                <a:solidFill>
                  <a:srgbClr val="CC6600"/>
                </a:solidFill>
                <a:latin typeface="+mj-lt"/>
              </a:rPr>
              <a:t>c</a:t>
            </a:r>
            <a:r>
              <a:rPr lang="en-US" sz="4000" b="1" i="1" dirty="0" smtClean="0">
                <a:solidFill>
                  <a:srgbClr val="CC6600"/>
                </a:solidFill>
                <a:latin typeface="+mj-lt"/>
              </a:rPr>
              <a:t>ondition of the </a:t>
            </a:r>
          </a:p>
          <a:p>
            <a:r>
              <a:rPr lang="en-US" sz="4000" b="1" i="1" dirty="0" smtClean="0">
                <a:solidFill>
                  <a:srgbClr val="CC6600"/>
                </a:solidFill>
                <a:latin typeface="+mj-lt"/>
              </a:rPr>
              <a:t>Covenant.  </a:t>
            </a:r>
          </a:p>
          <a:p>
            <a:endParaRPr lang="en-US" sz="4000" b="1" i="1" dirty="0" smtClean="0">
              <a:solidFill>
                <a:srgbClr val="CC6600"/>
              </a:solidFill>
              <a:latin typeface="+mj-lt"/>
            </a:endParaRPr>
          </a:p>
          <a:p>
            <a:endParaRPr lang="en-US" sz="3600" b="1" dirty="0">
              <a:solidFill>
                <a:srgbClr val="CC6600"/>
              </a:solidFill>
              <a:latin typeface="+mj-lt"/>
            </a:endParaRPr>
          </a:p>
          <a:p>
            <a:r>
              <a:rPr lang="en-US" sz="3600" b="1" i="1" dirty="0" smtClean="0">
                <a:solidFill>
                  <a:srgbClr val="CC6600"/>
                </a:solidFill>
                <a:latin typeface="+mj-lt"/>
              </a:rPr>
              <a:t>   </a:t>
            </a:r>
            <a:r>
              <a:rPr lang="en-US" sz="3600" b="1" dirty="0">
                <a:solidFill>
                  <a:srgbClr val="CC6600"/>
                </a:solidFill>
                <a:latin typeface="+mj-lt"/>
              </a:rPr>
              <a:t> </a:t>
            </a:r>
            <a:r>
              <a:rPr lang="en-US" sz="3600" b="1" dirty="0" smtClean="0">
                <a:solidFill>
                  <a:srgbClr val="CC6600"/>
                </a:solidFill>
                <a:latin typeface="+mj-lt"/>
              </a:rPr>
              <a:t>  </a:t>
            </a:r>
            <a:endParaRPr lang="en-US" sz="3600" b="1" i="1" dirty="0" smtClean="0">
              <a:solidFill>
                <a:srgbClr val="CC6600"/>
              </a:solidFill>
              <a:latin typeface="+mj-lt"/>
            </a:endParaRPr>
          </a:p>
        </p:txBody>
      </p:sp>
      <p:pic>
        <p:nvPicPr>
          <p:cNvPr id="6" name="Picture 5" descr="Tboston.jpg"/>
          <p:cNvPicPr>
            <a:picLocks noChangeAspect="1" noChangeArrowheads="1"/>
          </p:cNvPicPr>
          <p:nvPr/>
        </p:nvPicPr>
        <p:blipFill rotWithShape="1">
          <a:blip r:embed="rId2">
            <a:extLst>
              <a:ext uri="{28A0092B-C50C-407E-A947-70E740481C1C}">
                <a14:useLocalDpi xmlns:a14="http://schemas.microsoft.com/office/drawing/2010/main" val="0"/>
              </a:ext>
            </a:extLst>
          </a:blip>
          <a:srcRect b="24164"/>
          <a:stretch/>
        </p:blipFill>
        <p:spPr bwMode="auto">
          <a:xfrm>
            <a:off x="6000750" y="173570"/>
            <a:ext cx="2921000" cy="3083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666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genealogy.com/ftm-images/s/i/l/John-R-Sill/PHOTO/0052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64670"/>
            <a:ext cx="4267200" cy="5522505"/>
          </a:xfrm>
          <a:prstGeom prst="rect">
            <a:avLst/>
          </a:prstGeom>
          <a:noFill/>
          <a:extLst>
            <a:ext uri="{909E8E84-426E-40DD-AFC4-6F175D3DCCD1}">
              <a14:hiddenFill xmlns:a14="http://schemas.microsoft.com/office/drawing/2010/main">
                <a:solidFill>
                  <a:srgbClr val="FFFFFF"/>
                </a:solidFill>
              </a14:hiddenFill>
            </a:ext>
          </a:extLst>
        </p:spPr>
      </p:pic>
      <p:pic>
        <p:nvPicPr>
          <p:cNvPr id="55298" name="Picture 2" descr="http://www.scotlandinfo.eu/images/scotland-authorities-map.jpg"/>
          <p:cNvPicPr>
            <a:picLocks noChangeAspect="1" noChangeArrowheads="1"/>
          </p:cNvPicPr>
          <p:nvPr/>
        </p:nvPicPr>
        <p:blipFill rotWithShape="1">
          <a:blip r:embed="rId3">
            <a:extLst>
              <a:ext uri="{28A0092B-C50C-407E-A947-70E740481C1C}">
                <a14:useLocalDpi xmlns:a14="http://schemas.microsoft.com/office/drawing/2010/main" val="0"/>
              </a:ext>
            </a:extLst>
          </a:blip>
          <a:srcRect l="24144"/>
          <a:stretch/>
        </p:blipFill>
        <p:spPr bwMode="auto">
          <a:xfrm>
            <a:off x="4267200" y="-3829050"/>
            <a:ext cx="4876800" cy="922016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2667000" y="2114551"/>
            <a:ext cx="4724400" cy="162469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80255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1" y="514350"/>
            <a:ext cx="8534401" cy="3662541"/>
          </a:xfrm>
          <a:prstGeom prst="rect">
            <a:avLst/>
          </a:prstGeom>
          <a:noFill/>
        </p:spPr>
        <p:txBody>
          <a:bodyPr wrap="square" rtlCol="0">
            <a:spAutoFit/>
          </a:bodyPr>
          <a:lstStyle/>
          <a:p>
            <a:r>
              <a:rPr lang="en-US" sz="4000" b="1" i="1" dirty="0" smtClean="0">
                <a:solidFill>
                  <a:srgbClr val="CC6600"/>
                </a:solidFill>
                <a:latin typeface="+mj-lt"/>
              </a:rPr>
              <a:t>   Come and receive the </a:t>
            </a:r>
          </a:p>
          <a:p>
            <a:r>
              <a:rPr lang="en-US" sz="4000" b="1" i="1" dirty="0" smtClean="0">
                <a:solidFill>
                  <a:srgbClr val="CC6600"/>
                </a:solidFill>
                <a:latin typeface="+mj-lt"/>
              </a:rPr>
              <a:t>blessing in the elder</a:t>
            </a:r>
          </a:p>
          <a:p>
            <a:r>
              <a:rPr lang="en-US" sz="4000" b="1" i="1" dirty="0" smtClean="0">
                <a:solidFill>
                  <a:srgbClr val="CC6600"/>
                </a:solidFill>
                <a:latin typeface="+mj-lt"/>
              </a:rPr>
              <a:t>brother’s clothes.</a:t>
            </a:r>
          </a:p>
          <a:p>
            <a:endParaRPr lang="en-US" sz="4000" b="1" i="1" dirty="0" smtClean="0">
              <a:solidFill>
                <a:srgbClr val="CC6600"/>
              </a:solidFill>
              <a:latin typeface="+mj-lt"/>
            </a:endParaRPr>
          </a:p>
          <a:p>
            <a:endParaRPr lang="en-US" sz="3600" b="1" dirty="0">
              <a:solidFill>
                <a:srgbClr val="CC6600"/>
              </a:solidFill>
              <a:latin typeface="+mj-lt"/>
            </a:endParaRPr>
          </a:p>
          <a:p>
            <a:r>
              <a:rPr lang="en-US" sz="3600" b="1" i="1" dirty="0" smtClean="0">
                <a:solidFill>
                  <a:srgbClr val="CC6600"/>
                </a:solidFill>
                <a:latin typeface="+mj-lt"/>
              </a:rPr>
              <a:t>   </a:t>
            </a:r>
            <a:r>
              <a:rPr lang="en-US" sz="3600" b="1" dirty="0">
                <a:solidFill>
                  <a:srgbClr val="CC6600"/>
                </a:solidFill>
                <a:latin typeface="+mj-lt"/>
              </a:rPr>
              <a:t> </a:t>
            </a:r>
            <a:r>
              <a:rPr lang="en-US" sz="3600" b="1" dirty="0" smtClean="0">
                <a:solidFill>
                  <a:srgbClr val="CC6600"/>
                </a:solidFill>
                <a:latin typeface="+mj-lt"/>
              </a:rPr>
              <a:t>  </a:t>
            </a:r>
            <a:endParaRPr lang="en-US" sz="3600" b="1" i="1" dirty="0" smtClean="0">
              <a:solidFill>
                <a:srgbClr val="CC6600"/>
              </a:solidFill>
              <a:latin typeface="+mj-lt"/>
            </a:endParaRPr>
          </a:p>
        </p:txBody>
      </p:sp>
      <p:sp>
        <p:nvSpPr>
          <p:cNvPr id="4" name="TextBox 3"/>
          <p:cNvSpPr txBox="1"/>
          <p:nvPr/>
        </p:nvSpPr>
        <p:spPr>
          <a:xfrm>
            <a:off x="1143000" y="5619750"/>
            <a:ext cx="7467600" cy="923330"/>
          </a:xfrm>
          <a:prstGeom prst="rect">
            <a:avLst/>
          </a:prstGeom>
          <a:noFill/>
        </p:spPr>
        <p:txBody>
          <a:bodyPr wrap="square" rtlCol="0">
            <a:spAutoFit/>
          </a:bodyPr>
          <a:lstStyle/>
          <a:p>
            <a:r>
              <a:rPr lang="en-US" dirty="0" smtClean="0"/>
              <a:t>That Christ will be the One Who gains.  He’ll develop this in a series of four points which grow successively out of one another.</a:t>
            </a:r>
          </a:p>
          <a:p>
            <a:endParaRPr lang="en-US" dirty="0"/>
          </a:p>
        </p:txBody>
      </p:sp>
      <p:pic>
        <p:nvPicPr>
          <p:cNvPr id="6" name="Picture 5" descr="Tboston.jpg"/>
          <p:cNvPicPr>
            <a:picLocks noChangeAspect="1" noChangeArrowheads="1"/>
          </p:cNvPicPr>
          <p:nvPr/>
        </p:nvPicPr>
        <p:blipFill rotWithShape="1">
          <a:blip r:embed="rId2">
            <a:extLst>
              <a:ext uri="{28A0092B-C50C-407E-A947-70E740481C1C}">
                <a14:useLocalDpi xmlns:a14="http://schemas.microsoft.com/office/drawing/2010/main" val="0"/>
              </a:ext>
            </a:extLst>
          </a:blip>
          <a:srcRect b="24164"/>
          <a:stretch/>
        </p:blipFill>
        <p:spPr bwMode="auto">
          <a:xfrm>
            <a:off x="6000750" y="173570"/>
            <a:ext cx="2921000" cy="3083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6661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3" name="TextBox 2"/>
          <p:cNvSpPr txBox="1"/>
          <p:nvPr/>
        </p:nvSpPr>
        <p:spPr>
          <a:xfrm>
            <a:off x="533401" y="514350"/>
            <a:ext cx="8534401" cy="4154984"/>
          </a:xfrm>
          <a:prstGeom prst="rect">
            <a:avLst/>
          </a:prstGeom>
          <a:noFill/>
        </p:spPr>
        <p:txBody>
          <a:bodyPr wrap="square" rtlCol="0">
            <a:spAutoFit/>
          </a:bodyPr>
          <a:lstStyle/>
          <a:p>
            <a:r>
              <a:rPr lang="en-US" sz="6600" b="1" i="1" dirty="0" smtClean="0">
                <a:solidFill>
                  <a:srgbClr val="CC6600"/>
                </a:solidFill>
                <a:latin typeface="+mj-lt"/>
              </a:rPr>
              <a:t>   For as many as are the promises of God, in Him they are yes. . . </a:t>
            </a:r>
          </a:p>
          <a:p>
            <a:r>
              <a:rPr lang="en-US" sz="6600" b="1" i="1" dirty="0">
                <a:solidFill>
                  <a:srgbClr val="CC6600"/>
                </a:solidFill>
                <a:latin typeface="+mj-lt"/>
              </a:rPr>
              <a:t>	</a:t>
            </a:r>
            <a:r>
              <a:rPr lang="en-US" sz="6600" b="1" i="1" dirty="0" smtClean="0">
                <a:solidFill>
                  <a:srgbClr val="CC6600"/>
                </a:solidFill>
                <a:latin typeface="+mj-lt"/>
              </a:rPr>
              <a:t>			    </a:t>
            </a:r>
            <a:r>
              <a:rPr lang="en-US" sz="4800" b="1" dirty="0" smtClean="0">
                <a:solidFill>
                  <a:srgbClr val="CC6600"/>
                </a:solidFill>
                <a:latin typeface="+mj-lt"/>
              </a:rPr>
              <a:t>--II Cor. 1:20</a:t>
            </a:r>
            <a:endParaRPr lang="en-US" sz="4800" b="1" i="1" dirty="0" smtClean="0">
              <a:solidFill>
                <a:srgbClr val="CC6600"/>
              </a:solidFill>
              <a:latin typeface="+mj-lt"/>
            </a:endParaRPr>
          </a:p>
        </p:txBody>
      </p:sp>
    </p:spTree>
    <p:extLst>
      <p:ext uri="{BB962C8B-B14F-4D97-AF65-F5344CB8AC3E}">
        <p14:creationId xmlns:p14="http://schemas.microsoft.com/office/powerpoint/2010/main" val="38730997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514350"/>
            <a:ext cx="5867400" cy="1754326"/>
          </a:xfrm>
          <a:prstGeom prst="rect">
            <a:avLst/>
          </a:prstGeom>
          <a:noFill/>
        </p:spPr>
        <p:txBody>
          <a:bodyPr wrap="square" rtlCol="0">
            <a:spAutoFit/>
          </a:bodyPr>
          <a:lstStyle/>
          <a:p>
            <a:r>
              <a:rPr lang="en-US" sz="3600" b="1" i="1" dirty="0" smtClean="0">
                <a:solidFill>
                  <a:srgbClr val="CC6600"/>
                </a:solidFill>
                <a:latin typeface="+mj-lt"/>
              </a:rPr>
              <a:t>   The virtue is not in the </a:t>
            </a:r>
          </a:p>
          <a:p>
            <a:r>
              <a:rPr lang="en-US" sz="3600" b="1" i="1" dirty="0" smtClean="0">
                <a:solidFill>
                  <a:srgbClr val="CC6600"/>
                </a:solidFill>
                <a:latin typeface="+mj-lt"/>
              </a:rPr>
              <a:t>words, but </a:t>
            </a:r>
            <a:r>
              <a:rPr lang="en-US" sz="3600" b="1" i="1" u="sng" dirty="0" smtClean="0">
                <a:solidFill>
                  <a:srgbClr val="CC6600"/>
                </a:solidFill>
                <a:latin typeface="+mj-lt"/>
              </a:rPr>
              <a:t>in the faith </a:t>
            </a:r>
            <a:r>
              <a:rPr lang="en-US" sz="3600" b="1" i="1" dirty="0" smtClean="0">
                <a:solidFill>
                  <a:srgbClr val="CC6600"/>
                </a:solidFill>
                <a:latin typeface="+mj-lt"/>
              </a:rPr>
              <a:t>wherewith they are used.</a:t>
            </a:r>
            <a:endParaRPr lang="en-US" sz="3600" b="1" i="1" dirty="0">
              <a:solidFill>
                <a:srgbClr val="CC6600"/>
              </a:solidFill>
              <a:latin typeface="+mj-lt"/>
            </a:endParaRPr>
          </a:p>
        </p:txBody>
      </p:sp>
      <p:pic>
        <p:nvPicPr>
          <p:cNvPr id="5" name="Picture 5" descr="Tboston.jpg"/>
          <p:cNvPicPr>
            <a:picLocks noChangeAspect="1" noChangeArrowheads="1"/>
          </p:cNvPicPr>
          <p:nvPr/>
        </p:nvPicPr>
        <p:blipFill rotWithShape="1">
          <a:blip r:embed="rId2">
            <a:extLst>
              <a:ext uri="{28A0092B-C50C-407E-A947-70E740481C1C}">
                <a14:useLocalDpi xmlns:a14="http://schemas.microsoft.com/office/drawing/2010/main" val="0"/>
              </a:ext>
            </a:extLst>
          </a:blip>
          <a:srcRect b="24164"/>
          <a:stretch/>
        </p:blipFill>
        <p:spPr bwMode="auto">
          <a:xfrm>
            <a:off x="6000750" y="173570"/>
            <a:ext cx="2921000" cy="3083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8435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514350"/>
            <a:ext cx="5867400" cy="2862322"/>
          </a:xfrm>
          <a:prstGeom prst="rect">
            <a:avLst/>
          </a:prstGeom>
          <a:noFill/>
        </p:spPr>
        <p:txBody>
          <a:bodyPr wrap="square" rtlCol="0">
            <a:spAutoFit/>
          </a:bodyPr>
          <a:lstStyle/>
          <a:p>
            <a:r>
              <a:rPr lang="en-US" sz="3600" b="1" i="1" dirty="0" smtClean="0">
                <a:solidFill>
                  <a:srgbClr val="CC6600"/>
                </a:solidFill>
                <a:latin typeface="+mj-lt"/>
              </a:rPr>
              <a:t>   This glorifies the </a:t>
            </a:r>
          </a:p>
          <a:p>
            <a:r>
              <a:rPr lang="en-US" sz="3600" b="1" i="1" dirty="0" smtClean="0">
                <a:solidFill>
                  <a:srgbClr val="CC6600"/>
                </a:solidFill>
                <a:latin typeface="+mj-lt"/>
              </a:rPr>
              <a:t>Mediator and glorifies the faithfulness of God in the promise; and the lack of it casts </a:t>
            </a:r>
            <a:r>
              <a:rPr lang="en-US" sz="3600" b="1" i="1" dirty="0" err="1" smtClean="0">
                <a:solidFill>
                  <a:srgbClr val="CC6600"/>
                </a:solidFill>
                <a:latin typeface="+mj-lt"/>
              </a:rPr>
              <a:t>dishonour</a:t>
            </a:r>
            <a:r>
              <a:rPr lang="en-US" sz="3600" b="1" i="1" dirty="0">
                <a:solidFill>
                  <a:srgbClr val="CC6600"/>
                </a:solidFill>
                <a:latin typeface="+mj-lt"/>
              </a:rPr>
              <a:t> </a:t>
            </a:r>
            <a:r>
              <a:rPr lang="en-US" sz="3600" b="1" i="1" dirty="0" smtClean="0">
                <a:solidFill>
                  <a:srgbClr val="CC6600"/>
                </a:solidFill>
                <a:latin typeface="+mj-lt"/>
              </a:rPr>
              <a:t>on both. </a:t>
            </a:r>
          </a:p>
        </p:txBody>
      </p:sp>
      <p:pic>
        <p:nvPicPr>
          <p:cNvPr id="5" name="Picture 5" descr="Tboston.jpg"/>
          <p:cNvPicPr>
            <a:picLocks noChangeAspect="1" noChangeArrowheads="1"/>
          </p:cNvPicPr>
          <p:nvPr/>
        </p:nvPicPr>
        <p:blipFill rotWithShape="1">
          <a:blip r:embed="rId2">
            <a:extLst>
              <a:ext uri="{28A0092B-C50C-407E-A947-70E740481C1C}">
                <a14:useLocalDpi xmlns:a14="http://schemas.microsoft.com/office/drawing/2010/main" val="0"/>
              </a:ext>
            </a:extLst>
          </a:blip>
          <a:srcRect b="24164"/>
          <a:stretch/>
        </p:blipFill>
        <p:spPr bwMode="auto">
          <a:xfrm>
            <a:off x="6000750" y="173570"/>
            <a:ext cx="2921000" cy="3083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9285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209551"/>
            <a:ext cx="8534401" cy="2677656"/>
          </a:xfrm>
          <a:prstGeom prst="rect">
            <a:avLst/>
          </a:prstGeom>
          <a:noFill/>
        </p:spPr>
        <p:txBody>
          <a:bodyPr wrap="square" rtlCol="0">
            <a:spAutoFit/>
          </a:bodyPr>
          <a:lstStyle/>
          <a:p>
            <a:r>
              <a:rPr lang="en-US" sz="3200" b="1" u="sng" dirty="0" smtClean="0">
                <a:solidFill>
                  <a:schemeClr val="accent5">
                    <a:lumMod val="50000"/>
                  </a:schemeClr>
                </a:solidFill>
                <a:latin typeface="+mj-lt"/>
              </a:rPr>
              <a:t>Commencing</a:t>
            </a:r>
            <a:r>
              <a:rPr lang="en-US" sz="3200" b="1" dirty="0" smtClean="0">
                <a:solidFill>
                  <a:schemeClr val="accent2">
                    <a:lumMod val="75000"/>
                  </a:schemeClr>
                </a:solidFill>
                <a:latin typeface="+mj-lt"/>
              </a:rPr>
              <a:t> in His name:</a:t>
            </a:r>
            <a:endParaRPr lang="en-US" sz="3200" b="1" dirty="0">
              <a:solidFill>
                <a:schemeClr val="accent2">
                  <a:lumMod val="75000"/>
                </a:schemeClr>
              </a:solidFill>
              <a:latin typeface="+mj-lt"/>
            </a:endParaRPr>
          </a:p>
          <a:p>
            <a:r>
              <a:rPr lang="en-US" sz="3200" b="1" i="1" dirty="0" smtClean="0">
                <a:solidFill>
                  <a:schemeClr val="accent2">
                    <a:lumMod val="75000"/>
                  </a:schemeClr>
                </a:solidFill>
                <a:latin typeface="+mj-lt"/>
              </a:rPr>
              <a:t>   </a:t>
            </a:r>
            <a:r>
              <a:rPr lang="en-US" sz="3200" b="1" dirty="0">
                <a:solidFill>
                  <a:schemeClr val="accent2">
                    <a:lumMod val="75000"/>
                  </a:schemeClr>
                </a:solidFill>
                <a:latin typeface="+mj-lt"/>
              </a:rPr>
              <a:t> </a:t>
            </a:r>
            <a:r>
              <a:rPr lang="en-US" sz="3200" b="1" dirty="0" smtClean="0">
                <a:solidFill>
                  <a:schemeClr val="accent2">
                    <a:lumMod val="75000"/>
                  </a:schemeClr>
                </a:solidFill>
                <a:latin typeface="+mj-lt"/>
              </a:rPr>
              <a:t>   </a:t>
            </a:r>
            <a:r>
              <a:rPr lang="en-US" sz="3200" b="1" i="1" dirty="0" smtClean="0">
                <a:solidFill>
                  <a:schemeClr val="accent2">
                    <a:lumMod val="75000"/>
                  </a:schemeClr>
                </a:solidFill>
                <a:latin typeface="+mj-lt"/>
              </a:rPr>
              <a:t>We must go to God </a:t>
            </a:r>
            <a:r>
              <a:rPr lang="en-US" sz="3200" b="1" i="1" u="sng" dirty="0" smtClean="0">
                <a:solidFill>
                  <a:schemeClr val="accent2">
                    <a:lumMod val="75000"/>
                  </a:schemeClr>
                </a:solidFill>
                <a:latin typeface="+mj-lt"/>
              </a:rPr>
              <a:t>at Christ’s command</a:t>
            </a:r>
            <a:r>
              <a:rPr lang="en-US" sz="3200" b="1" i="1" dirty="0" smtClean="0">
                <a:solidFill>
                  <a:schemeClr val="accent2">
                    <a:lumMod val="75000"/>
                  </a:schemeClr>
                </a:solidFill>
                <a:latin typeface="+mj-lt"/>
              </a:rPr>
              <a:t>, and by order from him.</a:t>
            </a:r>
            <a:endParaRPr lang="en-US" sz="3200" b="1" dirty="0">
              <a:solidFill>
                <a:schemeClr val="accent2">
                  <a:lumMod val="75000"/>
                </a:schemeClr>
              </a:solidFill>
            </a:endParaRPr>
          </a:p>
          <a:p>
            <a:endParaRPr lang="en-US" sz="3600" b="1" i="1" dirty="0">
              <a:solidFill>
                <a:schemeClr val="accent2">
                  <a:lumMod val="75000"/>
                </a:schemeClr>
              </a:solidFill>
            </a:endParaRPr>
          </a:p>
          <a:p>
            <a:r>
              <a:rPr lang="en-US" sz="3600" b="1" i="1" dirty="0" smtClean="0">
                <a:solidFill>
                  <a:schemeClr val="accent2">
                    <a:lumMod val="75000"/>
                  </a:schemeClr>
                </a:solidFill>
                <a:latin typeface="+mj-lt"/>
              </a:rPr>
              <a:t> </a:t>
            </a:r>
            <a:endParaRPr lang="en-US" sz="3600" b="1" i="1" dirty="0">
              <a:solidFill>
                <a:schemeClr val="accent2">
                  <a:lumMod val="75000"/>
                </a:schemeClr>
              </a:solidFill>
              <a:latin typeface="+mj-lt"/>
            </a:endParaRPr>
          </a:p>
        </p:txBody>
      </p:sp>
    </p:spTree>
    <p:extLst>
      <p:ext uri="{BB962C8B-B14F-4D97-AF65-F5344CB8AC3E}">
        <p14:creationId xmlns:p14="http://schemas.microsoft.com/office/powerpoint/2010/main" val="12777497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209551"/>
            <a:ext cx="8534401" cy="4154984"/>
          </a:xfrm>
          <a:prstGeom prst="rect">
            <a:avLst/>
          </a:prstGeom>
          <a:noFill/>
        </p:spPr>
        <p:txBody>
          <a:bodyPr wrap="square" rtlCol="0">
            <a:spAutoFit/>
          </a:bodyPr>
          <a:lstStyle/>
          <a:p>
            <a:r>
              <a:rPr lang="en-US" sz="3200" b="1" u="sng" dirty="0" smtClean="0">
                <a:solidFill>
                  <a:schemeClr val="accent5">
                    <a:lumMod val="50000"/>
                  </a:schemeClr>
                </a:solidFill>
                <a:latin typeface="+mj-lt"/>
              </a:rPr>
              <a:t>Commencing</a:t>
            </a:r>
            <a:r>
              <a:rPr lang="en-US" sz="3200" b="1" dirty="0" smtClean="0">
                <a:solidFill>
                  <a:schemeClr val="accent2">
                    <a:lumMod val="75000"/>
                  </a:schemeClr>
                </a:solidFill>
                <a:latin typeface="+mj-lt"/>
              </a:rPr>
              <a:t> in His name:</a:t>
            </a:r>
            <a:endParaRPr lang="en-US" sz="3200" b="1" dirty="0">
              <a:solidFill>
                <a:schemeClr val="accent2">
                  <a:lumMod val="75000"/>
                </a:schemeClr>
              </a:solidFill>
              <a:latin typeface="+mj-lt"/>
            </a:endParaRPr>
          </a:p>
          <a:p>
            <a:r>
              <a:rPr lang="en-US" sz="3200" b="1" i="1" dirty="0" smtClean="0">
                <a:solidFill>
                  <a:schemeClr val="accent2">
                    <a:lumMod val="75000"/>
                  </a:schemeClr>
                </a:solidFill>
                <a:latin typeface="+mj-lt"/>
              </a:rPr>
              <a:t>   </a:t>
            </a:r>
            <a:r>
              <a:rPr lang="en-US" sz="3200" b="1" dirty="0">
                <a:solidFill>
                  <a:schemeClr val="accent2">
                    <a:lumMod val="75000"/>
                  </a:schemeClr>
                </a:solidFill>
                <a:latin typeface="+mj-lt"/>
              </a:rPr>
              <a:t> </a:t>
            </a:r>
            <a:r>
              <a:rPr lang="en-US" sz="3200" b="1" dirty="0" smtClean="0">
                <a:solidFill>
                  <a:schemeClr val="accent2">
                    <a:lumMod val="75000"/>
                  </a:schemeClr>
                </a:solidFill>
                <a:latin typeface="+mj-lt"/>
              </a:rPr>
              <a:t>   </a:t>
            </a:r>
            <a:r>
              <a:rPr lang="en-US" sz="3200" b="1" i="1" dirty="0" smtClean="0">
                <a:solidFill>
                  <a:schemeClr val="accent2">
                    <a:lumMod val="75000"/>
                  </a:schemeClr>
                </a:solidFill>
                <a:latin typeface="+mj-lt"/>
              </a:rPr>
              <a:t>We must go to God </a:t>
            </a:r>
            <a:r>
              <a:rPr lang="en-US" sz="3200" b="1" i="1" u="sng" dirty="0" smtClean="0">
                <a:solidFill>
                  <a:schemeClr val="accent2">
                    <a:lumMod val="75000"/>
                  </a:schemeClr>
                </a:solidFill>
                <a:latin typeface="+mj-lt"/>
              </a:rPr>
              <a:t>at Christ’s command</a:t>
            </a:r>
            <a:r>
              <a:rPr lang="en-US" sz="3200" b="1" i="1" dirty="0" smtClean="0">
                <a:solidFill>
                  <a:schemeClr val="accent2">
                    <a:lumMod val="75000"/>
                  </a:schemeClr>
                </a:solidFill>
                <a:latin typeface="+mj-lt"/>
              </a:rPr>
              <a:t>, and by order from him.</a:t>
            </a:r>
          </a:p>
          <a:p>
            <a:endParaRPr lang="en-US" sz="3200" b="1" i="1" dirty="0">
              <a:solidFill>
                <a:schemeClr val="accent2">
                  <a:lumMod val="75000"/>
                </a:schemeClr>
              </a:solidFill>
              <a:latin typeface="+mj-lt"/>
            </a:endParaRPr>
          </a:p>
          <a:p>
            <a:r>
              <a:rPr lang="en-US" sz="3200" b="1" u="sng" dirty="0">
                <a:solidFill>
                  <a:schemeClr val="accent5">
                    <a:lumMod val="50000"/>
                  </a:schemeClr>
                </a:solidFill>
              </a:rPr>
              <a:t>Continuing</a:t>
            </a:r>
            <a:r>
              <a:rPr lang="en-US" sz="3200" b="1" dirty="0">
                <a:solidFill>
                  <a:schemeClr val="accent2">
                    <a:lumMod val="75000"/>
                  </a:schemeClr>
                </a:solidFill>
              </a:rPr>
              <a:t> in His name</a:t>
            </a:r>
            <a:r>
              <a:rPr lang="en-US" sz="3200" b="1" dirty="0" smtClean="0">
                <a:solidFill>
                  <a:schemeClr val="accent2">
                    <a:lumMod val="75000"/>
                  </a:schemeClr>
                </a:solidFill>
              </a:rPr>
              <a:t>:</a:t>
            </a:r>
            <a:endParaRPr lang="en-US" sz="3200" b="1" dirty="0">
              <a:solidFill>
                <a:schemeClr val="accent2">
                  <a:lumMod val="75000"/>
                </a:schemeClr>
              </a:solidFill>
            </a:endParaRPr>
          </a:p>
          <a:p>
            <a:r>
              <a:rPr lang="en-US" sz="3200" b="1" i="1" dirty="0">
                <a:solidFill>
                  <a:schemeClr val="accent2">
                    <a:lumMod val="75000"/>
                  </a:schemeClr>
                </a:solidFill>
              </a:rPr>
              <a:t>       </a:t>
            </a:r>
            <a:r>
              <a:rPr lang="en-US" sz="3200" b="1" i="1" dirty="0" smtClean="0">
                <a:solidFill>
                  <a:schemeClr val="accent2">
                    <a:lumMod val="75000"/>
                  </a:schemeClr>
                </a:solidFill>
              </a:rPr>
              <a:t>We </a:t>
            </a:r>
            <a:r>
              <a:rPr lang="en-US" sz="3200" b="1" i="1" dirty="0">
                <a:solidFill>
                  <a:schemeClr val="accent2">
                    <a:lumMod val="75000"/>
                  </a:schemeClr>
                </a:solidFill>
              </a:rPr>
              <a:t>must pray for </a:t>
            </a:r>
            <a:r>
              <a:rPr lang="en-US" sz="3200" b="1" i="1" dirty="0" smtClean="0">
                <a:solidFill>
                  <a:schemeClr val="accent2">
                    <a:lumMod val="75000"/>
                  </a:schemeClr>
                </a:solidFill>
              </a:rPr>
              <a:t>Christ’s sake</a:t>
            </a:r>
            <a:r>
              <a:rPr lang="en-US" sz="3200" b="1" i="1" dirty="0">
                <a:solidFill>
                  <a:schemeClr val="accent2">
                    <a:lumMod val="75000"/>
                  </a:schemeClr>
                </a:solidFill>
              </a:rPr>
              <a:t>, </a:t>
            </a:r>
            <a:r>
              <a:rPr lang="en-US" sz="3200" b="1" i="1" u="sng" dirty="0">
                <a:solidFill>
                  <a:schemeClr val="accent2">
                    <a:lumMod val="75000"/>
                  </a:schemeClr>
                </a:solidFill>
              </a:rPr>
              <a:t>as our motive</a:t>
            </a:r>
            <a:r>
              <a:rPr lang="en-US" sz="3200" b="1" i="1" dirty="0">
                <a:solidFill>
                  <a:schemeClr val="accent2">
                    <a:lumMod val="75000"/>
                  </a:schemeClr>
                </a:solidFill>
              </a:rPr>
              <a:t>. </a:t>
            </a:r>
            <a:endParaRPr lang="en-US" sz="3200" b="1" dirty="0">
              <a:solidFill>
                <a:schemeClr val="accent2">
                  <a:lumMod val="75000"/>
                </a:schemeClr>
              </a:solidFill>
            </a:endParaRPr>
          </a:p>
          <a:p>
            <a:endParaRPr lang="en-US" sz="3600" b="1" i="1" dirty="0">
              <a:solidFill>
                <a:schemeClr val="accent2">
                  <a:lumMod val="75000"/>
                </a:schemeClr>
              </a:solidFill>
            </a:endParaRPr>
          </a:p>
          <a:p>
            <a:r>
              <a:rPr lang="en-US" sz="3600" b="1" i="1" dirty="0" smtClean="0">
                <a:solidFill>
                  <a:schemeClr val="accent2">
                    <a:lumMod val="75000"/>
                  </a:schemeClr>
                </a:solidFill>
                <a:latin typeface="+mj-lt"/>
              </a:rPr>
              <a:t> </a:t>
            </a:r>
            <a:endParaRPr lang="en-US" sz="3600" b="1" i="1" dirty="0">
              <a:solidFill>
                <a:schemeClr val="accent2">
                  <a:lumMod val="75000"/>
                </a:schemeClr>
              </a:solidFill>
              <a:latin typeface="+mj-lt"/>
            </a:endParaRPr>
          </a:p>
        </p:txBody>
      </p:sp>
    </p:spTree>
    <p:extLst>
      <p:ext uri="{BB962C8B-B14F-4D97-AF65-F5344CB8AC3E}">
        <p14:creationId xmlns:p14="http://schemas.microsoft.com/office/powerpoint/2010/main" val="6014992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209551"/>
            <a:ext cx="8534401" cy="6124754"/>
          </a:xfrm>
          <a:prstGeom prst="rect">
            <a:avLst/>
          </a:prstGeom>
          <a:noFill/>
        </p:spPr>
        <p:txBody>
          <a:bodyPr wrap="square" rtlCol="0">
            <a:spAutoFit/>
          </a:bodyPr>
          <a:lstStyle/>
          <a:p>
            <a:r>
              <a:rPr lang="en-US" sz="3200" b="1" u="sng" dirty="0" smtClean="0">
                <a:solidFill>
                  <a:schemeClr val="accent5">
                    <a:lumMod val="50000"/>
                  </a:schemeClr>
                </a:solidFill>
                <a:latin typeface="+mj-lt"/>
              </a:rPr>
              <a:t>Commencing</a:t>
            </a:r>
            <a:r>
              <a:rPr lang="en-US" sz="3200" b="1" dirty="0" smtClean="0">
                <a:solidFill>
                  <a:schemeClr val="accent2">
                    <a:lumMod val="75000"/>
                  </a:schemeClr>
                </a:solidFill>
                <a:latin typeface="+mj-lt"/>
              </a:rPr>
              <a:t> in His name:</a:t>
            </a:r>
            <a:endParaRPr lang="en-US" sz="3200" b="1" dirty="0">
              <a:solidFill>
                <a:schemeClr val="accent2">
                  <a:lumMod val="75000"/>
                </a:schemeClr>
              </a:solidFill>
              <a:latin typeface="+mj-lt"/>
            </a:endParaRPr>
          </a:p>
          <a:p>
            <a:r>
              <a:rPr lang="en-US" sz="3200" b="1" i="1" dirty="0" smtClean="0">
                <a:solidFill>
                  <a:schemeClr val="accent2">
                    <a:lumMod val="75000"/>
                  </a:schemeClr>
                </a:solidFill>
                <a:latin typeface="+mj-lt"/>
              </a:rPr>
              <a:t>   </a:t>
            </a:r>
            <a:r>
              <a:rPr lang="en-US" sz="3200" b="1" dirty="0">
                <a:solidFill>
                  <a:schemeClr val="accent2">
                    <a:lumMod val="75000"/>
                  </a:schemeClr>
                </a:solidFill>
                <a:latin typeface="+mj-lt"/>
              </a:rPr>
              <a:t> </a:t>
            </a:r>
            <a:r>
              <a:rPr lang="en-US" sz="3200" b="1" dirty="0" smtClean="0">
                <a:solidFill>
                  <a:schemeClr val="accent2">
                    <a:lumMod val="75000"/>
                  </a:schemeClr>
                </a:solidFill>
                <a:latin typeface="+mj-lt"/>
              </a:rPr>
              <a:t>   </a:t>
            </a:r>
            <a:r>
              <a:rPr lang="en-US" sz="3200" b="1" i="1" dirty="0" smtClean="0">
                <a:solidFill>
                  <a:schemeClr val="accent2">
                    <a:lumMod val="75000"/>
                  </a:schemeClr>
                </a:solidFill>
                <a:latin typeface="+mj-lt"/>
              </a:rPr>
              <a:t>We must go to God </a:t>
            </a:r>
            <a:r>
              <a:rPr lang="en-US" sz="3200" b="1" i="1" u="sng" dirty="0" smtClean="0">
                <a:solidFill>
                  <a:schemeClr val="accent2">
                    <a:lumMod val="75000"/>
                  </a:schemeClr>
                </a:solidFill>
                <a:latin typeface="+mj-lt"/>
              </a:rPr>
              <a:t>at Christ’s command</a:t>
            </a:r>
            <a:r>
              <a:rPr lang="en-US" sz="3200" b="1" i="1" dirty="0" smtClean="0">
                <a:solidFill>
                  <a:schemeClr val="accent2">
                    <a:lumMod val="75000"/>
                  </a:schemeClr>
                </a:solidFill>
                <a:latin typeface="+mj-lt"/>
              </a:rPr>
              <a:t>, and by order from him.</a:t>
            </a:r>
          </a:p>
          <a:p>
            <a:endParaRPr lang="en-US" sz="3200" b="1" i="1" dirty="0">
              <a:solidFill>
                <a:schemeClr val="accent2">
                  <a:lumMod val="75000"/>
                </a:schemeClr>
              </a:solidFill>
              <a:latin typeface="+mj-lt"/>
            </a:endParaRPr>
          </a:p>
          <a:p>
            <a:r>
              <a:rPr lang="en-US" sz="3200" b="1" u="sng" dirty="0">
                <a:solidFill>
                  <a:schemeClr val="accent5">
                    <a:lumMod val="50000"/>
                  </a:schemeClr>
                </a:solidFill>
              </a:rPr>
              <a:t>Continuing</a:t>
            </a:r>
            <a:r>
              <a:rPr lang="en-US" sz="3200" b="1" dirty="0">
                <a:solidFill>
                  <a:schemeClr val="accent2">
                    <a:lumMod val="75000"/>
                  </a:schemeClr>
                </a:solidFill>
              </a:rPr>
              <a:t> in His name</a:t>
            </a:r>
            <a:r>
              <a:rPr lang="en-US" sz="3200" b="1" dirty="0" smtClean="0">
                <a:solidFill>
                  <a:schemeClr val="accent2">
                    <a:lumMod val="75000"/>
                  </a:schemeClr>
                </a:solidFill>
              </a:rPr>
              <a:t>:</a:t>
            </a:r>
            <a:endParaRPr lang="en-US" sz="3200" b="1" dirty="0">
              <a:solidFill>
                <a:schemeClr val="accent2">
                  <a:lumMod val="75000"/>
                </a:schemeClr>
              </a:solidFill>
            </a:endParaRPr>
          </a:p>
          <a:p>
            <a:r>
              <a:rPr lang="en-US" sz="3200" b="1" i="1" dirty="0">
                <a:solidFill>
                  <a:schemeClr val="accent2">
                    <a:lumMod val="75000"/>
                  </a:schemeClr>
                </a:solidFill>
              </a:rPr>
              <a:t>       </a:t>
            </a:r>
            <a:r>
              <a:rPr lang="en-US" sz="3200" b="1" i="1" dirty="0" smtClean="0">
                <a:solidFill>
                  <a:schemeClr val="accent2">
                    <a:lumMod val="75000"/>
                  </a:schemeClr>
                </a:solidFill>
              </a:rPr>
              <a:t>We </a:t>
            </a:r>
            <a:r>
              <a:rPr lang="en-US" sz="3200" b="1" i="1" dirty="0">
                <a:solidFill>
                  <a:schemeClr val="accent2">
                    <a:lumMod val="75000"/>
                  </a:schemeClr>
                </a:solidFill>
              </a:rPr>
              <a:t>must pray for </a:t>
            </a:r>
            <a:r>
              <a:rPr lang="en-US" sz="3200" b="1" i="1" dirty="0" smtClean="0">
                <a:solidFill>
                  <a:schemeClr val="accent2">
                    <a:lumMod val="75000"/>
                  </a:schemeClr>
                </a:solidFill>
              </a:rPr>
              <a:t>Christ’s sake</a:t>
            </a:r>
            <a:r>
              <a:rPr lang="en-US" sz="3200" b="1" i="1" dirty="0">
                <a:solidFill>
                  <a:schemeClr val="accent2">
                    <a:lumMod val="75000"/>
                  </a:schemeClr>
                </a:solidFill>
              </a:rPr>
              <a:t>, </a:t>
            </a:r>
            <a:r>
              <a:rPr lang="en-US" sz="3200" b="1" i="1" u="sng" dirty="0">
                <a:solidFill>
                  <a:schemeClr val="accent2">
                    <a:lumMod val="75000"/>
                  </a:schemeClr>
                </a:solidFill>
              </a:rPr>
              <a:t>as our motive</a:t>
            </a:r>
            <a:r>
              <a:rPr lang="en-US" sz="3200" b="1" i="1" dirty="0">
                <a:solidFill>
                  <a:schemeClr val="accent2">
                    <a:lumMod val="75000"/>
                  </a:schemeClr>
                </a:solidFill>
              </a:rPr>
              <a:t>. </a:t>
            </a:r>
            <a:endParaRPr lang="en-US" sz="3200" b="1" i="1" dirty="0" smtClean="0">
              <a:solidFill>
                <a:schemeClr val="accent2">
                  <a:lumMod val="75000"/>
                </a:schemeClr>
              </a:solidFill>
            </a:endParaRPr>
          </a:p>
          <a:p>
            <a:endParaRPr lang="en-US" sz="3200" b="1" i="1" dirty="0">
              <a:solidFill>
                <a:schemeClr val="accent2">
                  <a:lumMod val="75000"/>
                </a:schemeClr>
              </a:solidFill>
            </a:endParaRPr>
          </a:p>
          <a:p>
            <a:r>
              <a:rPr lang="en-US" sz="3200" b="1" u="sng" dirty="0">
                <a:solidFill>
                  <a:schemeClr val="accent5">
                    <a:lumMod val="50000"/>
                  </a:schemeClr>
                </a:solidFill>
              </a:rPr>
              <a:t>Concluding</a:t>
            </a:r>
            <a:r>
              <a:rPr lang="en-US" sz="3200" b="1" dirty="0">
                <a:solidFill>
                  <a:schemeClr val="accent2">
                    <a:lumMod val="75000"/>
                  </a:schemeClr>
                </a:solidFill>
              </a:rPr>
              <a:t> in His name</a:t>
            </a:r>
            <a:r>
              <a:rPr lang="en-US" sz="3200" b="1" dirty="0" smtClean="0">
                <a:solidFill>
                  <a:schemeClr val="accent2">
                    <a:lumMod val="75000"/>
                  </a:schemeClr>
                </a:solidFill>
              </a:rPr>
              <a:t>:</a:t>
            </a:r>
            <a:endParaRPr lang="en-US" sz="3200" b="1" dirty="0">
              <a:solidFill>
                <a:schemeClr val="accent2">
                  <a:lumMod val="75000"/>
                </a:schemeClr>
              </a:solidFill>
            </a:endParaRPr>
          </a:p>
          <a:p>
            <a:r>
              <a:rPr lang="en-US" sz="3200" b="1" dirty="0">
                <a:solidFill>
                  <a:schemeClr val="accent2">
                    <a:lumMod val="75000"/>
                  </a:schemeClr>
                </a:solidFill>
              </a:rPr>
              <a:t>	</a:t>
            </a:r>
            <a:r>
              <a:rPr lang="en-US" sz="3200" b="1" i="1" dirty="0">
                <a:solidFill>
                  <a:schemeClr val="accent2">
                    <a:lumMod val="75000"/>
                  </a:schemeClr>
                </a:solidFill>
              </a:rPr>
              <a:t>We must pray for </a:t>
            </a:r>
            <a:r>
              <a:rPr lang="en-US" sz="3200" b="1" i="1" dirty="0" smtClean="0">
                <a:solidFill>
                  <a:schemeClr val="accent2">
                    <a:lumMod val="75000"/>
                  </a:schemeClr>
                </a:solidFill>
              </a:rPr>
              <a:t>Christ’s </a:t>
            </a:r>
            <a:r>
              <a:rPr lang="en-US" sz="3200" b="1" i="1" dirty="0">
                <a:solidFill>
                  <a:schemeClr val="accent2">
                    <a:lumMod val="75000"/>
                  </a:schemeClr>
                </a:solidFill>
              </a:rPr>
              <a:t>sake as </a:t>
            </a:r>
            <a:r>
              <a:rPr lang="en-US" sz="3200" b="1" i="1" u="sng" dirty="0">
                <a:solidFill>
                  <a:schemeClr val="accent2">
                    <a:lumMod val="75000"/>
                  </a:schemeClr>
                </a:solidFill>
              </a:rPr>
              <a:t>the only </a:t>
            </a:r>
            <a:r>
              <a:rPr lang="en-US" sz="3200" b="1" i="1" u="sng" dirty="0" smtClean="0">
                <a:solidFill>
                  <a:schemeClr val="accent2">
                    <a:lumMod val="75000"/>
                  </a:schemeClr>
                </a:solidFill>
              </a:rPr>
              <a:t>procuring </a:t>
            </a:r>
            <a:r>
              <a:rPr lang="en-US" sz="3200" b="1" i="1" u="sng" dirty="0">
                <a:solidFill>
                  <a:schemeClr val="accent2">
                    <a:lumMod val="75000"/>
                  </a:schemeClr>
                </a:solidFill>
              </a:rPr>
              <a:t>cause of the </a:t>
            </a:r>
            <a:r>
              <a:rPr lang="en-US" sz="3200" b="1" i="1" u="sng" dirty="0" smtClean="0">
                <a:solidFill>
                  <a:schemeClr val="accent2">
                    <a:lumMod val="75000"/>
                  </a:schemeClr>
                </a:solidFill>
              </a:rPr>
              <a:t>success </a:t>
            </a:r>
            <a:r>
              <a:rPr lang="en-US" sz="3200" b="1" i="1" dirty="0">
                <a:solidFill>
                  <a:schemeClr val="accent2">
                    <a:lumMod val="75000"/>
                  </a:schemeClr>
                </a:solidFill>
              </a:rPr>
              <a:t>of our prayers.</a:t>
            </a:r>
            <a:endParaRPr lang="en-US" sz="3200" b="1" dirty="0">
              <a:solidFill>
                <a:schemeClr val="accent2">
                  <a:lumMod val="75000"/>
                </a:schemeClr>
              </a:solidFill>
            </a:endParaRPr>
          </a:p>
          <a:p>
            <a:endParaRPr lang="en-US" sz="3600" b="1" i="1" dirty="0">
              <a:solidFill>
                <a:schemeClr val="accent2">
                  <a:lumMod val="75000"/>
                </a:schemeClr>
              </a:solidFill>
            </a:endParaRPr>
          </a:p>
          <a:p>
            <a:r>
              <a:rPr lang="en-US" sz="3600" b="1" i="1" dirty="0" smtClean="0">
                <a:solidFill>
                  <a:schemeClr val="accent2">
                    <a:lumMod val="75000"/>
                  </a:schemeClr>
                </a:solidFill>
                <a:latin typeface="+mj-lt"/>
              </a:rPr>
              <a:t> </a:t>
            </a:r>
            <a:endParaRPr lang="en-US" sz="3600" b="1" i="1" dirty="0">
              <a:solidFill>
                <a:schemeClr val="accent2">
                  <a:lumMod val="75000"/>
                </a:schemeClr>
              </a:solidFill>
              <a:latin typeface="+mj-lt"/>
            </a:endParaRPr>
          </a:p>
        </p:txBody>
      </p:sp>
    </p:spTree>
    <p:extLst>
      <p:ext uri="{BB962C8B-B14F-4D97-AF65-F5344CB8AC3E}">
        <p14:creationId xmlns:p14="http://schemas.microsoft.com/office/powerpoint/2010/main" val="6014992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lenstalk.com/var/albums/albumscotland/album02/Scotlands-Churches/album113/L1012078_Ettrick_Kirk.jpg?m=13734031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1450" y="-933450"/>
            <a:ext cx="18122192" cy="976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78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0.geograph.org.uk/geophotos/03/15/07/3150770_d02599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45600" cy="520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0250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0.geograph.org.uk/geophotos/03/15/07/3150770_d02599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45600" cy="52006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Tboston.jpg"/>
          <p:cNvPicPr>
            <a:picLocks noChangeAspect="1" noChangeArrowheads="1"/>
          </p:cNvPicPr>
          <p:nvPr/>
        </p:nvPicPr>
        <p:blipFill rotWithShape="1">
          <a:blip r:embed="rId3">
            <a:extLst>
              <a:ext uri="{28A0092B-C50C-407E-A947-70E740481C1C}">
                <a14:useLocalDpi xmlns:a14="http://schemas.microsoft.com/office/drawing/2010/main" val="0"/>
              </a:ext>
            </a:extLst>
          </a:blip>
          <a:srcRect b="19223"/>
          <a:stretch/>
        </p:blipFill>
        <p:spPr bwMode="auto">
          <a:xfrm>
            <a:off x="6705600" y="2266950"/>
            <a:ext cx="2311400" cy="25548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04950" y="191743"/>
            <a:ext cx="6934200" cy="707886"/>
          </a:xfrm>
          <a:prstGeom prst="rect">
            <a:avLst/>
          </a:prstGeom>
          <a:noFill/>
        </p:spPr>
        <p:txBody>
          <a:bodyPr wrap="square" rtlCol="0">
            <a:spAutoFit/>
          </a:bodyPr>
          <a:lstStyle/>
          <a:p>
            <a:r>
              <a:rPr lang="en-US" sz="4000" b="1" dirty="0" smtClean="0">
                <a:latin typeface="Arial" panose="020B0604020202020204" pitchFamily="34" charset="0"/>
                <a:cs typeface="Arial" panose="020B0604020202020204" pitchFamily="34" charset="0"/>
              </a:rPr>
              <a:t>Thomas Boston </a:t>
            </a:r>
            <a:r>
              <a:rPr lang="en-US" sz="4000" dirty="0" smtClean="0"/>
              <a:t>(1676-1732)</a:t>
            </a:r>
            <a:endParaRPr lang="en-US" sz="4000" dirty="0"/>
          </a:p>
        </p:txBody>
      </p:sp>
    </p:spTree>
    <p:extLst>
      <p:ext uri="{BB962C8B-B14F-4D97-AF65-F5344CB8AC3E}">
        <p14:creationId xmlns:p14="http://schemas.microsoft.com/office/powerpoint/2010/main" val="2430832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lenstalk.com/var/albums/albumscotland/album02/Scotlands-Churches/album113/L1012078_Ettrick_Kirk.jpg?m=13734031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1450" y="-933450"/>
            <a:ext cx="18122192" cy="976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78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514350"/>
            <a:ext cx="5867400" cy="1754326"/>
          </a:xfrm>
          <a:prstGeom prst="rect">
            <a:avLst/>
          </a:prstGeom>
          <a:noFill/>
        </p:spPr>
        <p:txBody>
          <a:bodyPr wrap="square" rtlCol="0">
            <a:spAutoFit/>
          </a:bodyPr>
          <a:lstStyle/>
          <a:p>
            <a:r>
              <a:rPr lang="en-US" sz="3600" b="1" i="1" dirty="0" smtClean="0">
                <a:solidFill>
                  <a:srgbClr val="CC6600"/>
                </a:solidFill>
                <a:latin typeface="+mj-lt"/>
              </a:rPr>
              <a:t>It is not a bare mentioning  his name. . . and concluding our prayers therewith.</a:t>
            </a:r>
            <a:endParaRPr lang="en-US" sz="3600" b="1" i="1" dirty="0">
              <a:solidFill>
                <a:srgbClr val="CC6600"/>
              </a:solidFill>
              <a:latin typeface="+mj-lt"/>
            </a:endParaRPr>
          </a:p>
        </p:txBody>
      </p:sp>
      <p:pic>
        <p:nvPicPr>
          <p:cNvPr id="4" name="Picture 5" descr="Tboston.jpg"/>
          <p:cNvPicPr>
            <a:picLocks noChangeAspect="1" noChangeArrowheads="1"/>
          </p:cNvPicPr>
          <p:nvPr/>
        </p:nvPicPr>
        <p:blipFill rotWithShape="1">
          <a:blip r:embed="rId2">
            <a:extLst>
              <a:ext uri="{28A0092B-C50C-407E-A947-70E740481C1C}">
                <a14:useLocalDpi xmlns:a14="http://schemas.microsoft.com/office/drawing/2010/main" val="0"/>
              </a:ext>
            </a:extLst>
          </a:blip>
          <a:srcRect b="24164"/>
          <a:stretch/>
        </p:blipFill>
        <p:spPr bwMode="auto">
          <a:xfrm>
            <a:off x="6000750" y="173570"/>
            <a:ext cx="2921000" cy="3083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725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514350"/>
            <a:ext cx="5867400" cy="2308324"/>
          </a:xfrm>
          <a:prstGeom prst="rect">
            <a:avLst/>
          </a:prstGeom>
          <a:noFill/>
        </p:spPr>
        <p:txBody>
          <a:bodyPr wrap="square" rtlCol="0">
            <a:spAutoFit/>
          </a:bodyPr>
          <a:lstStyle/>
          <a:p>
            <a:r>
              <a:rPr lang="en-US" sz="3600" b="1" i="1" dirty="0" smtClean="0">
                <a:solidFill>
                  <a:srgbClr val="CC6600"/>
                </a:solidFill>
              </a:rPr>
              <a:t>We </a:t>
            </a:r>
            <a:r>
              <a:rPr lang="en-US" sz="3600" b="1" i="1" dirty="0">
                <a:solidFill>
                  <a:srgbClr val="CC6600"/>
                </a:solidFill>
              </a:rPr>
              <a:t>must begin, carry on, </a:t>
            </a:r>
            <a:endParaRPr lang="en-US" sz="3600" b="1" i="1" dirty="0" smtClean="0">
              <a:solidFill>
                <a:srgbClr val="CC6600"/>
              </a:solidFill>
            </a:endParaRPr>
          </a:p>
          <a:p>
            <a:r>
              <a:rPr lang="en-US" sz="3600" b="1" i="1" dirty="0" smtClean="0">
                <a:solidFill>
                  <a:srgbClr val="CC6600"/>
                </a:solidFill>
              </a:rPr>
              <a:t>and </a:t>
            </a:r>
            <a:r>
              <a:rPr lang="en-US" sz="3600" b="1" i="1" dirty="0">
                <a:solidFill>
                  <a:srgbClr val="CC6600"/>
                </a:solidFill>
              </a:rPr>
              <a:t>conclude  our prayers </a:t>
            </a:r>
            <a:endParaRPr lang="en-US" sz="3600" b="1" i="1" dirty="0" smtClean="0">
              <a:solidFill>
                <a:srgbClr val="CC6600"/>
              </a:solidFill>
            </a:endParaRPr>
          </a:p>
          <a:p>
            <a:r>
              <a:rPr lang="en-US" sz="3600" b="1" i="1" dirty="0" smtClean="0">
                <a:solidFill>
                  <a:srgbClr val="CC6600"/>
                </a:solidFill>
              </a:rPr>
              <a:t>in </a:t>
            </a:r>
            <a:r>
              <a:rPr lang="en-US" sz="3600" b="1" i="1" dirty="0">
                <a:solidFill>
                  <a:srgbClr val="CC6600"/>
                </a:solidFill>
              </a:rPr>
              <a:t>the name of Christ.</a:t>
            </a:r>
          </a:p>
          <a:p>
            <a:endParaRPr lang="en-US" sz="3600" b="1" i="1" dirty="0">
              <a:solidFill>
                <a:srgbClr val="CC6600"/>
              </a:solidFill>
              <a:latin typeface="+mj-lt"/>
            </a:endParaRPr>
          </a:p>
        </p:txBody>
      </p:sp>
      <p:pic>
        <p:nvPicPr>
          <p:cNvPr id="5" name="Picture 5" descr="Tboston.jpg"/>
          <p:cNvPicPr>
            <a:picLocks noChangeAspect="1" noChangeArrowheads="1"/>
          </p:cNvPicPr>
          <p:nvPr/>
        </p:nvPicPr>
        <p:blipFill rotWithShape="1">
          <a:blip r:embed="rId2">
            <a:extLst>
              <a:ext uri="{28A0092B-C50C-407E-A947-70E740481C1C}">
                <a14:useLocalDpi xmlns:a14="http://schemas.microsoft.com/office/drawing/2010/main" val="0"/>
              </a:ext>
            </a:extLst>
          </a:blip>
          <a:srcRect b="24164"/>
          <a:stretch/>
        </p:blipFill>
        <p:spPr bwMode="auto">
          <a:xfrm>
            <a:off x="6000750" y="173570"/>
            <a:ext cx="2921000" cy="3083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310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514351"/>
            <a:ext cx="8763000" cy="2985433"/>
          </a:xfrm>
          <a:prstGeom prst="rect">
            <a:avLst/>
          </a:prstGeom>
          <a:noFill/>
        </p:spPr>
        <p:txBody>
          <a:bodyPr wrap="square" rtlCol="0">
            <a:spAutoFit/>
          </a:bodyPr>
          <a:lstStyle/>
          <a:p>
            <a:r>
              <a:rPr lang="en-US" sz="4400" b="1" i="1" dirty="0" smtClean="0">
                <a:solidFill>
                  <a:srgbClr val="CC6600"/>
                </a:solidFill>
                <a:latin typeface="+mj-lt"/>
              </a:rPr>
              <a:t>In Jesus’ name. . . </a:t>
            </a:r>
          </a:p>
          <a:p>
            <a:endParaRPr lang="en-US" sz="3600" b="1" dirty="0" smtClean="0">
              <a:solidFill>
                <a:srgbClr val="CC6600"/>
              </a:solidFill>
              <a:latin typeface="+mj-lt"/>
            </a:endParaRPr>
          </a:p>
          <a:p>
            <a:r>
              <a:rPr lang="en-US" sz="3600" b="1" dirty="0">
                <a:solidFill>
                  <a:srgbClr val="CC6600"/>
                </a:solidFill>
                <a:latin typeface="+mj-lt"/>
              </a:rPr>
              <a:t>	</a:t>
            </a:r>
            <a:r>
              <a:rPr lang="en-US" sz="3600" b="1" dirty="0" smtClean="0">
                <a:latin typeface="+mj-lt"/>
              </a:rPr>
              <a:t>Commence. . . Continue. . . . Conclude </a:t>
            </a:r>
          </a:p>
          <a:p>
            <a:endParaRPr lang="en-US" sz="3600" dirty="0">
              <a:solidFill>
                <a:srgbClr val="CC6600"/>
              </a:solidFill>
              <a:latin typeface="+mj-lt"/>
            </a:endParaRPr>
          </a:p>
          <a:p>
            <a:endParaRPr lang="en-US" sz="3600" dirty="0">
              <a:solidFill>
                <a:srgbClr val="CC6600"/>
              </a:solidFill>
              <a:latin typeface="+mj-lt"/>
            </a:endParaRPr>
          </a:p>
        </p:txBody>
      </p:sp>
    </p:spTree>
    <p:extLst>
      <p:ext uri="{BB962C8B-B14F-4D97-AF65-F5344CB8AC3E}">
        <p14:creationId xmlns:p14="http://schemas.microsoft.com/office/powerpoint/2010/main" val="2203329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TotalTime>
  <Words>745</Words>
  <Application>Microsoft Office PowerPoint</Application>
  <PresentationFormat>On-screen Show (16:9)</PresentationFormat>
  <Paragraphs>138</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Minnick</dc:creator>
  <cp:lastModifiedBy>Esther Neal</cp:lastModifiedBy>
  <cp:revision>18</cp:revision>
  <dcterms:created xsi:type="dcterms:W3CDTF">2015-09-16T14:22:26Z</dcterms:created>
  <dcterms:modified xsi:type="dcterms:W3CDTF">2015-09-24T12:27:06Z</dcterms:modified>
</cp:coreProperties>
</file>