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5" r:id="rId2"/>
    <p:sldId id="266" r:id="rId3"/>
    <p:sldId id="267" r:id="rId4"/>
    <p:sldId id="268" r:id="rId5"/>
    <p:sldId id="269" r:id="rId6"/>
    <p:sldId id="270" r:id="rId7"/>
    <p:sldId id="271" r:id="rId8"/>
    <p:sldId id="272" r:id="rId9"/>
    <p:sldId id="273" r:id="rId10"/>
    <p:sldId id="257" r:id="rId11"/>
    <p:sldId id="275" r:id="rId12"/>
    <p:sldId id="258" r:id="rId13"/>
    <p:sldId id="260" r:id="rId14"/>
    <p:sldId id="276" r:id="rId15"/>
    <p:sldId id="261" r:id="rId16"/>
    <p:sldId id="277" r:id="rId17"/>
    <p:sldId id="289" r:id="rId18"/>
    <p:sldId id="302" r:id="rId19"/>
    <p:sldId id="303" r:id="rId20"/>
    <p:sldId id="290" r:id="rId21"/>
    <p:sldId id="291" r:id="rId22"/>
    <p:sldId id="294" r:id="rId23"/>
    <p:sldId id="292" r:id="rId24"/>
    <p:sldId id="304" r:id="rId25"/>
    <p:sldId id="297" r:id="rId26"/>
    <p:sldId id="300" r:id="rId27"/>
    <p:sldId id="296" r:id="rId28"/>
    <p:sldId id="299" r:id="rId29"/>
    <p:sldId id="305" r:id="rId30"/>
    <p:sldId id="306" r:id="rId31"/>
    <p:sldId id="308" r:id="rId32"/>
    <p:sldId id="310" r:id="rId33"/>
    <p:sldId id="311" r:id="rId34"/>
    <p:sldId id="313" r:id="rId35"/>
    <p:sldId id="316" r:id="rId36"/>
    <p:sldId id="312" r:id="rId37"/>
    <p:sldId id="314" r:id="rId38"/>
    <p:sldId id="315" r:id="rId39"/>
    <p:sldId id="295"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67" y="-40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AB20A8-7D41-450F-ACBF-BDE5A6379761}" type="datetimeFigureOut">
              <a:rPr lang="en-US" smtClean="0"/>
              <a:t>8/6/2017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0FE24-6435-4DB3-8D70-DDEBBAEB6514}" type="slidenum">
              <a:rPr lang="en-US" smtClean="0"/>
              <a:t>‹#›</a:t>
            </a:fld>
            <a:endParaRPr lang="en-US"/>
          </a:p>
        </p:txBody>
      </p:sp>
    </p:spTree>
    <p:extLst>
      <p:ext uri="{BB962C8B-B14F-4D97-AF65-F5344CB8AC3E}">
        <p14:creationId xmlns:p14="http://schemas.microsoft.com/office/powerpoint/2010/main" val="51970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2</a:t>
            </a:fld>
            <a:endParaRPr lang="en-US"/>
          </a:p>
        </p:txBody>
      </p:sp>
    </p:spTree>
    <p:extLst>
      <p:ext uri="{BB962C8B-B14F-4D97-AF65-F5344CB8AC3E}">
        <p14:creationId xmlns:p14="http://schemas.microsoft.com/office/powerpoint/2010/main" val="424815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0C5E82-F07A-4728-891D-C4E9D5BC1B5D}" type="slidenum">
              <a:rPr lang="en-US" smtClean="0"/>
              <a:t>3</a:t>
            </a:fld>
            <a:endParaRPr lang="en-US"/>
          </a:p>
        </p:txBody>
      </p:sp>
    </p:spTree>
    <p:extLst>
      <p:ext uri="{BB962C8B-B14F-4D97-AF65-F5344CB8AC3E}">
        <p14:creationId xmlns:p14="http://schemas.microsoft.com/office/powerpoint/2010/main" val="424815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637ADB-8715-4F25-90DF-74DD3D10303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140591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37ADB-8715-4F25-90DF-74DD3D10303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72797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37ADB-8715-4F25-90DF-74DD3D10303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40705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637ADB-8715-4F25-90DF-74DD3D10303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270059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637ADB-8715-4F25-90DF-74DD3D103033}" type="datetimeFigureOut">
              <a:rPr lang="en-US" smtClean="0"/>
              <a:t>8/6/2017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361758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637ADB-8715-4F25-90DF-74DD3D103033}" type="datetimeFigureOut">
              <a:rPr lang="en-US" smtClean="0"/>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350112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637ADB-8715-4F25-90DF-74DD3D103033}" type="datetimeFigureOut">
              <a:rPr lang="en-US" smtClean="0"/>
              <a:t>8/6/2017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68068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637ADB-8715-4F25-90DF-74DD3D103033}" type="datetimeFigureOut">
              <a:rPr lang="en-US" smtClean="0"/>
              <a:t>8/6/2017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201756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37ADB-8715-4F25-90DF-74DD3D103033}" type="datetimeFigureOut">
              <a:rPr lang="en-US" smtClean="0"/>
              <a:t>8/6/2017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380078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37ADB-8715-4F25-90DF-74DD3D103033}" type="datetimeFigureOut">
              <a:rPr lang="en-US" smtClean="0"/>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264726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637ADB-8715-4F25-90DF-74DD3D103033}" type="datetimeFigureOut">
              <a:rPr lang="en-US" smtClean="0"/>
              <a:t>8/6/2017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C2D1B-1AB3-4D98-A410-E5252F57962B}" type="slidenum">
              <a:rPr lang="en-US" smtClean="0"/>
              <a:t>‹#›</a:t>
            </a:fld>
            <a:endParaRPr lang="en-US"/>
          </a:p>
        </p:txBody>
      </p:sp>
    </p:spTree>
    <p:extLst>
      <p:ext uri="{BB962C8B-B14F-4D97-AF65-F5344CB8AC3E}">
        <p14:creationId xmlns:p14="http://schemas.microsoft.com/office/powerpoint/2010/main" val="179444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637ADB-8715-4F25-90DF-74DD3D103033}" type="datetimeFigureOut">
              <a:rPr lang="en-US" smtClean="0"/>
              <a:t>8/6/2017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2C2D1B-1AB3-4D98-A410-E5252F57962B}" type="slidenum">
              <a:rPr lang="en-US" smtClean="0"/>
              <a:t>‹#›</a:t>
            </a:fld>
            <a:endParaRPr lang="en-US"/>
          </a:p>
        </p:txBody>
      </p:sp>
    </p:spTree>
    <p:extLst>
      <p:ext uri="{BB962C8B-B14F-4D97-AF65-F5344CB8AC3E}">
        <p14:creationId xmlns:p14="http://schemas.microsoft.com/office/powerpoint/2010/main" val="290430210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0ahUKEwie99KHkJbVAhUo7IMKHVYeCWcQjRwIBw&amp;url=https://banneroftruth.org/us/about/banner-authors/john-bunyan/&amp;psig=AFQjCNEoTtV6jicWcmGCUkgroNbLcNdkIQ&amp;ust=1500580453373745"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0ahUKEwie99KHkJbVAhUo7IMKHVYeCWcQjRwIBw&amp;url=https://banneroftruth.org/us/about/banner-authors/john-bunyan/&amp;psig=AFQjCNEoTtV6jicWcmGCUkgroNbLcNdkIQ&amp;ust=1500580453373745" TargetMode="Externa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www.google.com/url?sa=i&amp;rct=j&amp;q=&amp;esrc=s&amp;source=images&amp;cd=&amp;ved=0ahUKEwimydqRkpbVAhWEw4MKHb10A_gQjRwIBw&amp;url=http://www.bl.uk/learning/timeline/item126922.html&amp;psig=AFQjCNEiv9s6q1KhHv2cJF_UOjEGHeyp7Q&amp;ust=15005810087921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ahUKEwiBx63MkJbVAhVHxYMKHSC-CKcQjRwIBw&amp;url=http://themasterspotteryshop.com/biographies-longer/z-john-bunyan/&amp;psig=AFQjCNEoTtV6jicWcmGCUkgroNbLcNdkIQ&amp;ust=1500580453373745"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0ahUKEwiy2MW_lZbVAhVI04MKHTEBDvQQjRwIBw&amp;url=https://www.heritageopendays.org.uk/visiting/event/moot-hall-elstow-step-into-the-world-of-john-bunyan&amp;psig=AFQjCNHkmdFSXnKrmXujDFKXH0rHkWMvcg&amp;ust=1500581933315987"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0ahUKEwiy2MW_lZbVAhVI04MKHTEBDvQQjRwIBw&amp;url=https://www.heritageopendays.org.uk/visiting/event/moot-hall-elstow-step-into-the-world-of-john-bunyan&amp;psig=AFQjCNHkmdFSXnKrmXujDFKXH0rHkWMvcg&amp;ust=1500581933315987" TargetMode="Externa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google.com/url?sa=i&amp;rct=j&amp;q=&amp;esrc=s&amp;source=images&amp;cd=&amp;cad=rja&amp;uact=8&amp;ved=0ahUKEwiJjqz8lZbVAhUn6YMKHWMCCGkQjRwIBw&amp;url=https://commons.wikimedia.org/wiki/File:OldBedfordGaolDoor.JPG&amp;psig=AFQjCNFvHtfUoxFTD3kDNqAtRip2cy18qA&amp;ust=150058205887405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ahUKEwjyhanOl5bVAhUGwYMKHQolBo4QjRwIBw&amp;url=http://banneroftruth.org/us/store/collected-workssets/the-works-of-john-bunyan-4/&amp;psig=AFQjCNEZw6amylRZIlyPqNEeBHw3YKZlQw&amp;ust=1500582284963628" TargetMode="Externa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google.com/url?sa=i&amp;rct=j&amp;q=&amp;esrc=s&amp;source=images&amp;cd=&amp;cad=rja&amp;uact=8&amp;ved=0ahUKEwiwnLjgl5bVAhUC0IMKHb5JDdUQjRwIBw&amp;url=https://www.slideshare.net/bbeasley107689/beasley-pp-presentation-john-bunyan&amp;psig=AFQjCNEZw6amylRZIlyPqNEeBHw3YKZlQw&amp;ust=1500582284963628"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2"/>
            <a:ext cx="8305800" cy="4154984"/>
          </a:xfrm>
          <a:prstGeom prst="rect">
            <a:avLst/>
          </a:prstGeom>
          <a:solidFill>
            <a:schemeClr val="bg1"/>
          </a:solidFill>
          <a:ln>
            <a:solidFill>
              <a:schemeClr val="bg1"/>
            </a:solidFill>
          </a:ln>
        </p:spPr>
        <p:txBody>
          <a:bodyPr wrap="square" rtlCol="0">
            <a:spAutoFit/>
          </a:bodyPr>
          <a:lstStyle/>
          <a:p>
            <a:r>
              <a:rPr lang="en-US" sz="4000" b="1" i="1" dirty="0"/>
              <a:t>	</a:t>
            </a:r>
            <a:r>
              <a:rPr lang="en-US" sz="4800" b="1" i="1" dirty="0" smtClean="0"/>
              <a:t>My house shall be called a house of prayer for all the nations.</a:t>
            </a:r>
          </a:p>
          <a:p>
            <a:endParaRPr lang="en-US" sz="4000" b="1" i="1" dirty="0"/>
          </a:p>
          <a:p>
            <a:endParaRPr lang="en-US" sz="4000" b="1" i="1" dirty="0" smtClean="0"/>
          </a:p>
          <a:p>
            <a:r>
              <a:rPr lang="en-US" sz="4000" b="1" i="1" dirty="0"/>
              <a:t>	</a:t>
            </a:r>
            <a:r>
              <a:rPr lang="en-US" sz="4000" b="1" i="1" dirty="0" smtClean="0"/>
              <a:t>	</a:t>
            </a:r>
            <a:r>
              <a:rPr lang="en-US" sz="3600" b="1" i="1" dirty="0" smtClean="0"/>
              <a:t>           --</a:t>
            </a:r>
            <a:r>
              <a:rPr lang="en-US" sz="3600" b="1" dirty="0" smtClean="0"/>
              <a:t>Mark 11:17 (Isaiah 56:7)</a:t>
            </a:r>
            <a:endParaRPr lang="en-US" sz="3600" b="1" i="1" dirty="0"/>
          </a:p>
        </p:txBody>
      </p:sp>
    </p:spTree>
    <p:extLst>
      <p:ext uri="{BB962C8B-B14F-4D97-AF65-F5344CB8AC3E}">
        <p14:creationId xmlns:p14="http://schemas.microsoft.com/office/powerpoint/2010/main" val="2821581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hn Bunya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2875"/>
            <a:ext cx="4173648" cy="4262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075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hn Bunya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2875"/>
            <a:ext cx="4173648" cy="42629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819535"/>
            <a:ext cx="4057650" cy="358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840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ohn Bunya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0"/>
            <a:ext cx="4219575"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550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lstow Moot Ha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0"/>
            <a:ext cx="9144000" cy="6854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550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lstow Moot Ha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0"/>
            <a:ext cx="9144000" cy="68540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edford gaol do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28650"/>
            <a:ext cx="3486150" cy="615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Works   John Bunya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5750"/>
            <a:ext cx="261573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Works   John Bunya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5137" y="285750"/>
            <a:ext cx="5997853"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55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2062103"/>
          </a:xfrm>
          <a:prstGeom prst="rect">
            <a:avLst/>
          </a:prstGeom>
          <a:noFill/>
        </p:spPr>
        <p:txBody>
          <a:bodyPr wrap="square" rtlCol="0">
            <a:spAutoFit/>
          </a:bodyPr>
          <a:lstStyle/>
          <a:p>
            <a:r>
              <a:rPr lang="en-US" sz="3200" i="1" dirty="0" smtClean="0"/>
              <a:t>	For we know not what we should pray for as we ought; but the Spirit helps our infirmities . . . </a:t>
            </a:r>
          </a:p>
          <a:p>
            <a:r>
              <a:rPr lang="en-US" sz="3200" i="1" dirty="0"/>
              <a:t>	</a:t>
            </a:r>
            <a:r>
              <a:rPr lang="en-US" sz="3200" i="1" dirty="0" smtClean="0"/>
              <a:t>				        </a:t>
            </a:r>
            <a:r>
              <a:rPr lang="en-US" sz="3200" dirty="0" smtClean="0"/>
              <a:t>--Romans 8:26</a:t>
            </a:r>
          </a:p>
          <a:p>
            <a:endParaRPr lang="en-US" sz="3200" i="1" dirty="0" smtClean="0"/>
          </a:p>
        </p:txBody>
      </p:sp>
    </p:spTree>
    <p:extLst>
      <p:ext uri="{BB962C8B-B14F-4D97-AF65-F5344CB8AC3E}">
        <p14:creationId xmlns:p14="http://schemas.microsoft.com/office/powerpoint/2010/main" val="2860567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046988"/>
          </a:xfrm>
          <a:prstGeom prst="rect">
            <a:avLst/>
          </a:prstGeom>
          <a:noFill/>
        </p:spPr>
        <p:txBody>
          <a:bodyPr wrap="square" rtlCol="0">
            <a:spAutoFit/>
          </a:bodyPr>
          <a:lstStyle/>
          <a:p>
            <a:r>
              <a:rPr lang="en-US" sz="3200" i="1" dirty="0" smtClean="0"/>
              <a:t>	There is no man, nor church in the world, that can come to God in prayer, but by the assistance of the Holy Spirit. “For through Christ we all have access by one Spirit unto the Father”</a:t>
            </a:r>
          </a:p>
          <a:p>
            <a:r>
              <a:rPr lang="en-US" sz="3200" i="1" dirty="0" smtClean="0"/>
              <a:t>(Eph. 2:18). </a:t>
            </a:r>
            <a:endParaRPr lang="en-US" sz="3200" dirty="0" smtClean="0"/>
          </a:p>
          <a:p>
            <a:endParaRPr lang="en-US" sz="3200" i="1" dirty="0" smtClean="0"/>
          </a:p>
        </p:txBody>
      </p:sp>
    </p:spTree>
    <p:extLst>
      <p:ext uri="{BB962C8B-B14F-4D97-AF65-F5344CB8AC3E}">
        <p14:creationId xmlns:p14="http://schemas.microsoft.com/office/powerpoint/2010/main" val="777898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1815882"/>
          </a:xfrm>
          <a:prstGeom prst="rect">
            <a:avLst/>
          </a:prstGeom>
          <a:noFill/>
        </p:spPr>
        <p:txBody>
          <a:bodyPr wrap="square" rtlCol="0">
            <a:spAutoFit/>
          </a:bodyPr>
          <a:lstStyle/>
          <a:p>
            <a:r>
              <a:rPr lang="en-US" sz="4000" dirty="0" smtClean="0"/>
              <a:t>We require the Spirit’s assistance. . . </a:t>
            </a:r>
          </a:p>
          <a:p>
            <a:endParaRPr lang="en-US" sz="4000" dirty="0" smtClean="0"/>
          </a:p>
          <a:p>
            <a:endParaRPr lang="en-US" sz="3200" i="1" dirty="0" smtClean="0"/>
          </a:p>
        </p:txBody>
      </p:sp>
    </p:spTree>
    <p:extLst>
      <p:ext uri="{BB962C8B-B14F-4D97-AF65-F5344CB8AC3E}">
        <p14:creationId xmlns:p14="http://schemas.microsoft.com/office/powerpoint/2010/main" val="3421084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2492990"/>
          </a:xfrm>
          <a:prstGeom prst="rect">
            <a:avLst/>
          </a:prstGeom>
          <a:noFill/>
        </p:spPr>
        <p:txBody>
          <a:bodyPr wrap="square" rtlCol="0">
            <a:spAutoFit/>
          </a:bodyPr>
          <a:lstStyle/>
          <a:p>
            <a:r>
              <a:rPr lang="en-US" sz="4400" dirty="0" smtClean="0"/>
              <a:t>We require the Spirit’s assistance. . . </a:t>
            </a:r>
          </a:p>
          <a:p>
            <a:endParaRPr lang="en-US" sz="4000" dirty="0"/>
          </a:p>
          <a:p>
            <a:r>
              <a:rPr lang="en-US" sz="4000" dirty="0" smtClean="0"/>
              <a:t>1. In Order To Pray With Understanding</a:t>
            </a:r>
          </a:p>
          <a:p>
            <a:endParaRPr lang="en-US" sz="3200" i="1" dirty="0" smtClean="0"/>
          </a:p>
        </p:txBody>
      </p:sp>
    </p:spTree>
    <p:extLst>
      <p:ext uri="{BB962C8B-B14F-4D97-AF65-F5344CB8AC3E}">
        <p14:creationId xmlns:p14="http://schemas.microsoft.com/office/powerpoint/2010/main" val="3289484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9/9d/Isaac_Watts_from_N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5065"/>
            <a:ext cx="3429000" cy="439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054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539430"/>
          </a:xfrm>
          <a:prstGeom prst="rect">
            <a:avLst/>
          </a:prstGeom>
          <a:noFill/>
        </p:spPr>
        <p:txBody>
          <a:bodyPr wrap="square" rtlCol="0">
            <a:spAutoFit/>
          </a:bodyPr>
          <a:lstStyle/>
          <a:p>
            <a:r>
              <a:rPr lang="en-US" sz="3200" i="1" dirty="0" smtClean="0"/>
              <a:t>	“For we.” Consider first, the person speaking, even Paul, and in his person all the apostles.  We apostles, we extraordinary officers, the wise </a:t>
            </a:r>
            <a:r>
              <a:rPr lang="en-US" sz="3200" i="1" dirty="0" err="1" smtClean="0"/>
              <a:t>masterbuilders</a:t>
            </a:r>
            <a:r>
              <a:rPr lang="en-US" sz="3200" i="1" dirty="0" smtClean="0"/>
              <a:t>, that have some of been caught up into Paradise, “We know not what we should pray for.”</a:t>
            </a:r>
            <a:endParaRPr lang="en-US" sz="3200" dirty="0" smtClean="0"/>
          </a:p>
          <a:p>
            <a:endParaRPr lang="en-US" sz="3200" i="1" dirty="0" smtClean="0"/>
          </a:p>
        </p:txBody>
      </p:sp>
    </p:spTree>
    <p:extLst>
      <p:ext uri="{BB962C8B-B14F-4D97-AF65-F5344CB8AC3E}">
        <p14:creationId xmlns:p14="http://schemas.microsoft.com/office/powerpoint/2010/main" val="1452754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1415772"/>
          </a:xfrm>
          <a:prstGeom prst="rect">
            <a:avLst/>
          </a:prstGeom>
          <a:noFill/>
        </p:spPr>
        <p:txBody>
          <a:bodyPr wrap="square" rtlCol="0">
            <a:spAutoFit/>
          </a:bodyPr>
          <a:lstStyle/>
          <a:p>
            <a:r>
              <a:rPr lang="en-US" sz="5400" dirty="0" smtClean="0"/>
              <a:t>Colossians 1:9</a:t>
            </a:r>
          </a:p>
          <a:p>
            <a:endParaRPr lang="en-US" sz="3200" i="1" dirty="0" smtClean="0"/>
          </a:p>
        </p:txBody>
      </p:sp>
    </p:spTree>
    <p:extLst>
      <p:ext uri="{BB962C8B-B14F-4D97-AF65-F5344CB8AC3E}">
        <p14:creationId xmlns:p14="http://schemas.microsoft.com/office/powerpoint/2010/main" val="2584366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1415772"/>
          </a:xfrm>
          <a:prstGeom prst="rect">
            <a:avLst/>
          </a:prstGeom>
          <a:noFill/>
        </p:spPr>
        <p:txBody>
          <a:bodyPr wrap="square" rtlCol="0">
            <a:spAutoFit/>
          </a:bodyPr>
          <a:lstStyle/>
          <a:p>
            <a:r>
              <a:rPr lang="en-US" sz="5400" dirty="0" smtClean="0"/>
              <a:t>Philippians 1:9-10</a:t>
            </a:r>
          </a:p>
          <a:p>
            <a:endParaRPr lang="en-US" sz="3200" i="1" dirty="0" smtClean="0"/>
          </a:p>
        </p:txBody>
      </p:sp>
    </p:spTree>
    <p:extLst>
      <p:ext uri="{BB962C8B-B14F-4D97-AF65-F5344CB8AC3E}">
        <p14:creationId xmlns:p14="http://schemas.microsoft.com/office/powerpoint/2010/main" val="16489304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046988"/>
          </a:xfrm>
          <a:prstGeom prst="rect">
            <a:avLst/>
          </a:prstGeom>
          <a:noFill/>
        </p:spPr>
        <p:txBody>
          <a:bodyPr wrap="square" rtlCol="0">
            <a:spAutoFit/>
          </a:bodyPr>
          <a:lstStyle/>
          <a:p>
            <a:r>
              <a:rPr lang="en-US" sz="3200" i="1" dirty="0"/>
              <a:t>	</a:t>
            </a:r>
            <a:r>
              <a:rPr lang="en-US" sz="3200" i="1" dirty="0" smtClean="0"/>
              <a:t>Men without understanding may say the same words in prayer as others do, but if there be an understanding in the one, and none in the other, there is, oh, there is a mighty difference in speaking the very same words!</a:t>
            </a:r>
            <a:endParaRPr lang="en-US" sz="3200" dirty="0" smtClean="0"/>
          </a:p>
          <a:p>
            <a:endParaRPr lang="en-US" sz="3200" i="1" dirty="0" smtClean="0"/>
          </a:p>
        </p:txBody>
      </p:sp>
    </p:spTree>
    <p:extLst>
      <p:ext uri="{BB962C8B-B14F-4D97-AF65-F5344CB8AC3E}">
        <p14:creationId xmlns:p14="http://schemas.microsoft.com/office/powerpoint/2010/main" val="2310607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534400" cy="3108543"/>
          </a:xfrm>
          <a:prstGeom prst="rect">
            <a:avLst/>
          </a:prstGeom>
          <a:noFill/>
        </p:spPr>
        <p:txBody>
          <a:bodyPr wrap="square" rtlCol="0">
            <a:spAutoFit/>
          </a:bodyPr>
          <a:lstStyle/>
          <a:p>
            <a:r>
              <a:rPr lang="en-US" sz="4400" dirty="0" smtClean="0"/>
              <a:t>We require the Spirit’s assistance. . . </a:t>
            </a:r>
          </a:p>
          <a:p>
            <a:endParaRPr lang="en-US" sz="4000" dirty="0"/>
          </a:p>
          <a:p>
            <a:pPr marL="742950" indent="-742950">
              <a:buAutoNum type="arabicPeriod"/>
            </a:pPr>
            <a:r>
              <a:rPr lang="en-US" sz="4000" dirty="0" smtClean="0"/>
              <a:t>In Order To Pray With Understanding</a:t>
            </a:r>
          </a:p>
          <a:p>
            <a:pPr marL="742950" indent="-742950">
              <a:buAutoNum type="arabicPeriod"/>
            </a:pPr>
            <a:r>
              <a:rPr lang="en-US" sz="4000" dirty="0" smtClean="0"/>
              <a:t>In Order To Persevere </a:t>
            </a:r>
          </a:p>
          <a:p>
            <a:endParaRPr lang="en-US" sz="3200" i="1" dirty="0" smtClean="0"/>
          </a:p>
        </p:txBody>
      </p:sp>
    </p:spTree>
    <p:extLst>
      <p:ext uri="{BB962C8B-B14F-4D97-AF65-F5344CB8AC3E}">
        <p14:creationId xmlns:p14="http://schemas.microsoft.com/office/powerpoint/2010/main" val="808674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2554545"/>
          </a:xfrm>
          <a:prstGeom prst="rect">
            <a:avLst/>
          </a:prstGeom>
          <a:noFill/>
        </p:spPr>
        <p:txBody>
          <a:bodyPr wrap="square" rtlCol="0">
            <a:spAutoFit/>
          </a:bodyPr>
          <a:lstStyle/>
          <a:p>
            <a:r>
              <a:rPr lang="en-US" sz="3200" i="1" dirty="0"/>
              <a:t>	</a:t>
            </a:r>
            <a:r>
              <a:rPr lang="en-US" sz="3200" i="1" dirty="0" smtClean="0"/>
              <a:t>May I but speak my own experience, and from that tell you the difficulty of praying to God as I ought, it is enough to make you entertain strange thoughts of me. </a:t>
            </a:r>
            <a:endParaRPr lang="en-US" sz="3200" dirty="0" smtClean="0"/>
          </a:p>
          <a:p>
            <a:endParaRPr lang="en-US" sz="3200" i="1" dirty="0" smtClean="0"/>
          </a:p>
        </p:txBody>
      </p:sp>
    </p:spTree>
    <p:extLst>
      <p:ext uri="{BB962C8B-B14F-4D97-AF65-F5344CB8AC3E}">
        <p14:creationId xmlns:p14="http://schemas.microsoft.com/office/powerpoint/2010/main" val="2487967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539430"/>
          </a:xfrm>
          <a:prstGeom prst="rect">
            <a:avLst/>
          </a:prstGeom>
          <a:noFill/>
        </p:spPr>
        <p:txBody>
          <a:bodyPr wrap="square" rtlCol="0">
            <a:spAutoFit/>
          </a:bodyPr>
          <a:lstStyle/>
          <a:p>
            <a:r>
              <a:rPr lang="en-US" sz="3200" i="1" dirty="0"/>
              <a:t>	</a:t>
            </a:r>
            <a:r>
              <a:rPr lang="en-US" sz="3200" i="1" dirty="0" smtClean="0"/>
              <a:t>For, as for my heart, when I go to pray, I find it so loth to go to God, and when it is with him so loth to stay with him, that many times I am forced in my prayers, first, to beg God that he would take mine heart, and set it on himself in Christ, and when it is there that he would keep it there.</a:t>
            </a:r>
            <a:endParaRPr lang="en-US" sz="3200" dirty="0" smtClean="0"/>
          </a:p>
          <a:p>
            <a:endParaRPr lang="en-US" sz="3200" i="1" dirty="0" smtClean="0"/>
          </a:p>
        </p:txBody>
      </p:sp>
    </p:spTree>
    <p:extLst>
      <p:ext uri="{BB962C8B-B14F-4D97-AF65-F5344CB8AC3E}">
        <p14:creationId xmlns:p14="http://schemas.microsoft.com/office/powerpoint/2010/main" val="1112650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2062103"/>
          </a:xfrm>
          <a:prstGeom prst="rect">
            <a:avLst/>
          </a:prstGeom>
          <a:noFill/>
        </p:spPr>
        <p:txBody>
          <a:bodyPr wrap="square" rtlCol="0">
            <a:spAutoFit/>
          </a:bodyPr>
          <a:lstStyle/>
          <a:p>
            <a:r>
              <a:rPr lang="en-US" sz="3200" i="1" dirty="0"/>
              <a:t>	</a:t>
            </a:r>
            <a:r>
              <a:rPr lang="en-US" sz="3200" i="1" dirty="0" smtClean="0"/>
              <a:t>Much of mine own experience could I here discover. When I have been in my fits of agonies of spirit, I have been strongly persuaded to leave off, and to seek the Lord no longer; </a:t>
            </a:r>
            <a:endParaRPr lang="en-US" sz="3200" dirty="0" smtClean="0"/>
          </a:p>
        </p:txBody>
      </p:sp>
    </p:spTree>
    <p:extLst>
      <p:ext uri="{BB962C8B-B14F-4D97-AF65-F5344CB8AC3E}">
        <p14:creationId xmlns:p14="http://schemas.microsoft.com/office/powerpoint/2010/main" val="2281135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4524315"/>
          </a:xfrm>
          <a:prstGeom prst="rect">
            <a:avLst/>
          </a:prstGeom>
          <a:noFill/>
        </p:spPr>
        <p:txBody>
          <a:bodyPr wrap="square" rtlCol="0">
            <a:spAutoFit/>
          </a:bodyPr>
          <a:lstStyle/>
          <a:p>
            <a:r>
              <a:rPr lang="en-US" sz="3200" i="1" dirty="0" smtClean="0"/>
              <a:t>but being made to understand what great sinners the Lord hath had mercy upon, and how large his promises were still to sinners, and that it was not the whole, but the sick, not the righteous, but the sinner, not the full, but the empty that he extended his grace and mercy unto; this made me, </a:t>
            </a:r>
            <a:r>
              <a:rPr lang="en-US" sz="3200" b="1" i="1" dirty="0" smtClean="0"/>
              <a:t>through the assistance of his Holy Spirit</a:t>
            </a:r>
            <a:r>
              <a:rPr lang="en-US" sz="3200" i="1" dirty="0" smtClean="0"/>
              <a:t>, to cleave to him, to hang upon him, and yet to cry, though for the present he made no answer.</a:t>
            </a:r>
            <a:endParaRPr lang="en-US" sz="3200" dirty="0" smtClean="0"/>
          </a:p>
        </p:txBody>
      </p:sp>
    </p:spTree>
    <p:extLst>
      <p:ext uri="{BB962C8B-B14F-4D97-AF65-F5344CB8AC3E}">
        <p14:creationId xmlns:p14="http://schemas.microsoft.com/office/powerpoint/2010/main" val="3794215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534400" cy="3724096"/>
          </a:xfrm>
          <a:prstGeom prst="rect">
            <a:avLst/>
          </a:prstGeom>
          <a:noFill/>
        </p:spPr>
        <p:txBody>
          <a:bodyPr wrap="square" rtlCol="0">
            <a:spAutoFit/>
          </a:bodyPr>
          <a:lstStyle/>
          <a:p>
            <a:r>
              <a:rPr lang="en-US" sz="4400" dirty="0" smtClean="0"/>
              <a:t>We require the Spirit’s assistance. . . </a:t>
            </a:r>
          </a:p>
          <a:p>
            <a:endParaRPr lang="en-US" sz="4000" dirty="0"/>
          </a:p>
          <a:p>
            <a:pPr marL="742950" indent="-742950">
              <a:buAutoNum type="arabicPeriod"/>
            </a:pPr>
            <a:r>
              <a:rPr lang="en-US" sz="4000" dirty="0" smtClean="0"/>
              <a:t>In Order To Pray With Understanding</a:t>
            </a:r>
          </a:p>
          <a:p>
            <a:pPr marL="742950" indent="-742950">
              <a:buAutoNum type="arabicPeriod"/>
            </a:pPr>
            <a:r>
              <a:rPr lang="en-US" sz="4000" dirty="0" smtClean="0"/>
              <a:t>In Order To Persevere </a:t>
            </a:r>
            <a:endParaRPr lang="en-US" sz="4000" dirty="0"/>
          </a:p>
          <a:p>
            <a:pPr marL="742950" indent="-742950">
              <a:buAutoNum type="arabicPeriod"/>
            </a:pPr>
            <a:r>
              <a:rPr lang="en-US" sz="4000" dirty="0" smtClean="0"/>
              <a:t>A Word of Encouragement</a:t>
            </a:r>
          </a:p>
          <a:p>
            <a:endParaRPr lang="en-US" sz="3200" i="1" dirty="0" smtClean="0"/>
          </a:p>
        </p:txBody>
      </p:sp>
    </p:spTree>
    <p:extLst>
      <p:ext uri="{BB962C8B-B14F-4D97-AF65-F5344CB8AC3E}">
        <p14:creationId xmlns:p14="http://schemas.microsoft.com/office/powerpoint/2010/main" val="2220125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ecx.images-amazon.com/images/I/61kHZTf6MC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2" y="590549"/>
            <a:ext cx="3187475" cy="40271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pload.wikimedia.org/wikipedia/commons/9/9d/Isaac_Watts_from_NP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225065"/>
            <a:ext cx="3429000" cy="439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839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646331"/>
          </a:xfrm>
          <a:prstGeom prst="rect">
            <a:avLst/>
          </a:prstGeom>
          <a:noFill/>
        </p:spPr>
        <p:txBody>
          <a:bodyPr wrap="square" rtlCol="0">
            <a:spAutoFit/>
          </a:bodyPr>
          <a:lstStyle/>
          <a:p>
            <a:r>
              <a:rPr lang="en-US" sz="3600" dirty="0" smtClean="0"/>
              <a:t>The parable of the unjust judge (Luke 18)</a:t>
            </a:r>
          </a:p>
        </p:txBody>
      </p:sp>
    </p:spTree>
    <p:extLst>
      <p:ext uri="{BB962C8B-B14F-4D97-AF65-F5344CB8AC3E}">
        <p14:creationId xmlns:p14="http://schemas.microsoft.com/office/powerpoint/2010/main" val="2527192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108543"/>
          </a:xfrm>
          <a:prstGeom prst="rect">
            <a:avLst/>
          </a:prstGeom>
          <a:noFill/>
        </p:spPr>
        <p:txBody>
          <a:bodyPr wrap="square" rtlCol="0">
            <a:spAutoFit/>
          </a:bodyPr>
          <a:lstStyle/>
          <a:p>
            <a:r>
              <a:rPr lang="en-US" sz="3600" dirty="0" smtClean="0"/>
              <a:t>The parable of the unjust judge (Luke 18)</a:t>
            </a:r>
          </a:p>
          <a:p>
            <a:endParaRPr lang="en-US" sz="3200" dirty="0"/>
          </a:p>
          <a:p>
            <a:r>
              <a:rPr lang="en-US" sz="3200" dirty="0" smtClean="0"/>
              <a:t>	</a:t>
            </a:r>
            <a:r>
              <a:rPr lang="en-US" sz="3200" i="1" dirty="0" smtClean="0"/>
              <a:t>And verily mine own experience tells me, that there is nothing that doth more prevail with God than importunity. Is it not so with you in respect of beggars that come to your door? </a:t>
            </a:r>
            <a:endParaRPr lang="en-US" sz="3200" dirty="0" smtClean="0"/>
          </a:p>
        </p:txBody>
      </p:sp>
    </p:spTree>
    <p:extLst>
      <p:ext uri="{BB962C8B-B14F-4D97-AF65-F5344CB8AC3E}">
        <p14:creationId xmlns:p14="http://schemas.microsoft.com/office/powerpoint/2010/main" val="2931099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3600986"/>
          </a:xfrm>
          <a:prstGeom prst="rect">
            <a:avLst/>
          </a:prstGeom>
          <a:noFill/>
        </p:spPr>
        <p:txBody>
          <a:bodyPr wrap="square" rtlCol="0">
            <a:spAutoFit/>
          </a:bodyPr>
          <a:lstStyle/>
          <a:p>
            <a:r>
              <a:rPr lang="en-US" sz="3600" dirty="0" smtClean="0"/>
              <a:t>The parable of the unjust judge (Luke 18)</a:t>
            </a:r>
          </a:p>
          <a:p>
            <a:endParaRPr lang="en-US" sz="3200" dirty="0"/>
          </a:p>
          <a:p>
            <a:r>
              <a:rPr lang="en-US" sz="3200" dirty="0" smtClean="0"/>
              <a:t>	</a:t>
            </a:r>
            <a:r>
              <a:rPr lang="en-US" sz="3200" i="1" dirty="0" smtClean="0"/>
              <a:t>Though you have no heart to give them anything at their first asking, yet if they follow you, bemoaning themselves, and will take no nay without an alms, you will give them, for their continual begging </a:t>
            </a:r>
            <a:r>
              <a:rPr lang="en-US" sz="3200" i="1" dirty="0" err="1" smtClean="0"/>
              <a:t>overcometh</a:t>
            </a:r>
            <a:r>
              <a:rPr lang="en-US" sz="3200" i="1" dirty="0" smtClean="0"/>
              <a:t> you. . . </a:t>
            </a:r>
            <a:r>
              <a:rPr lang="en-US" sz="3200" dirty="0" smtClean="0"/>
              <a:t> </a:t>
            </a:r>
          </a:p>
        </p:txBody>
      </p:sp>
    </p:spTree>
    <p:extLst>
      <p:ext uri="{BB962C8B-B14F-4D97-AF65-F5344CB8AC3E}">
        <p14:creationId xmlns:p14="http://schemas.microsoft.com/office/powerpoint/2010/main" val="3897933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4093428"/>
          </a:xfrm>
          <a:prstGeom prst="rect">
            <a:avLst/>
          </a:prstGeom>
          <a:noFill/>
        </p:spPr>
        <p:txBody>
          <a:bodyPr wrap="square" rtlCol="0">
            <a:spAutoFit/>
          </a:bodyPr>
          <a:lstStyle/>
          <a:p>
            <a:r>
              <a:rPr lang="en-US" sz="3600" dirty="0" smtClean="0"/>
              <a:t>The parable of the unjust judge (Luke 18)</a:t>
            </a:r>
          </a:p>
          <a:p>
            <a:endParaRPr lang="en-US" sz="3200" dirty="0"/>
          </a:p>
          <a:p>
            <a:r>
              <a:rPr lang="en-US" sz="3200" dirty="0" smtClean="0"/>
              <a:t>	</a:t>
            </a:r>
            <a:r>
              <a:rPr lang="en-US" sz="3200" i="1" dirty="0" smtClean="0"/>
              <a:t>Though you have no heart to give them anything at their first asking, yet if they follow you, bemoaning themselves, and will take no nay without an alms, you will give them, for their continual begging </a:t>
            </a:r>
            <a:r>
              <a:rPr lang="en-US" sz="3200" i="1" dirty="0" err="1" smtClean="0"/>
              <a:t>overcometh</a:t>
            </a:r>
            <a:r>
              <a:rPr lang="en-US" sz="3200" i="1" dirty="0" smtClean="0"/>
              <a:t> you. . . Go thou and do the like. </a:t>
            </a:r>
            <a:r>
              <a:rPr lang="en-US" sz="3200" dirty="0" smtClean="0"/>
              <a:t> </a:t>
            </a:r>
          </a:p>
        </p:txBody>
      </p:sp>
    </p:spTree>
    <p:extLst>
      <p:ext uri="{BB962C8B-B14F-4D97-AF65-F5344CB8AC3E}">
        <p14:creationId xmlns:p14="http://schemas.microsoft.com/office/powerpoint/2010/main" val="1212723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1077218"/>
          </a:xfrm>
          <a:prstGeom prst="rect">
            <a:avLst/>
          </a:prstGeom>
          <a:noFill/>
        </p:spPr>
        <p:txBody>
          <a:bodyPr wrap="square" rtlCol="0">
            <a:spAutoFit/>
          </a:bodyPr>
          <a:lstStyle/>
          <a:p>
            <a:endParaRPr lang="en-US" sz="3200" dirty="0" smtClean="0"/>
          </a:p>
          <a:p>
            <a:endParaRPr lang="en-US" sz="3200" i="1" dirty="0" smtClean="0"/>
          </a:p>
        </p:txBody>
      </p:sp>
      <p:sp>
        <p:nvSpPr>
          <p:cNvPr id="3" name="TextBox 2"/>
          <p:cNvSpPr txBox="1"/>
          <p:nvPr/>
        </p:nvSpPr>
        <p:spPr>
          <a:xfrm>
            <a:off x="762000" y="514350"/>
            <a:ext cx="7543800" cy="2554545"/>
          </a:xfrm>
          <a:prstGeom prst="rect">
            <a:avLst/>
          </a:prstGeom>
          <a:noFill/>
        </p:spPr>
        <p:txBody>
          <a:bodyPr wrap="square" rtlCol="0">
            <a:spAutoFit/>
          </a:bodyPr>
          <a:lstStyle/>
          <a:p>
            <a:r>
              <a:rPr lang="en-US" sz="4800" i="1" dirty="0" smtClean="0"/>
              <a:t>	Private prayer; lifeless, lifeless; </a:t>
            </a:r>
          </a:p>
          <a:p>
            <a:endParaRPr lang="en-US" sz="3200" i="1" dirty="0" smtClean="0"/>
          </a:p>
          <a:p>
            <a:r>
              <a:rPr lang="en-US" sz="3200" i="1" dirty="0"/>
              <a:t>	</a:t>
            </a:r>
            <a:r>
              <a:rPr lang="en-US" sz="3200" i="1" dirty="0" smtClean="0"/>
              <a:t>		</a:t>
            </a:r>
            <a:r>
              <a:rPr lang="en-US" sz="3200" dirty="0" smtClean="0"/>
              <a:t>--Howell Harris (1739)</a:t>
            </a:r>
            <a:r>
              <a:rPr lang="en-US" sz="3200" i="1" dirty="0" smtClean="0"/>
              <a:t> </a:t>
            </a:r>
          </a:p>
        </p:txBody>
      </p:sp>
    </p:spTree>
    <p:extLst>
      <p:ext uri="{BB962C8B-B14F-4D97-AF65-F5344CB8AC3E}">
        <p14:creationId xmlns:p14="http://schemas.microsoft.com/office/powerpoint/2010/main" val="4101332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1077218"/>
          </a:xfrm>
          <a:prstGeom prst="rect">
            <a:avLst/>
          </a:prstGeom>
          <a:noFill/>
        </p:spPr>
        <p:txBody>
          <a:bodyPr wrap="square" rtlCol="0">
            <a:spAutoFit/>
          </a:bodyPr>
          <a:lstStyle/>
          <a:p>
            <a:endParaRPr lang="en-US" sz="3200" dirty="0" smtClean="0"/>
          </a:p>
          <a:p>
            <a:endParaRPr lang="en-US" sz="3200" i="1" dirty="0" smtClean="0"/>
          </a:p>
        </p:txBody>
      </p:sp>
      <p:sp>
        <p:nvSpPr>
          <p:cNvPr id="3" name="TextBox 2"/>
          <p:cNvSpPr txBox="1"/>
          <p:nvPr/>
        </p:nvSpPr>
        <p:spPr>
          <a:xfrm>
            <a:off x="762000" y="514350"/>
            <a:ext cx="7543800" cy="3293209"/>
          </a:xfrm>
          <a:prstGeom prst="rect">
            <a:avLst/>
          </a:prstGeom>
          <a:noFill/>
        </p:spPr>
        <p:txBody>
          <a:bodyPr wrap="square" rtlCol="0">
            <a:spAutoFit/>
          </a:bodyPr>
          <a:lstStyle/>
          <a:p>
            <a:r>
              <a:rPr lang="en-US" sz="4800" i="1" dirty="0" smtClean="0"/>
              <a:t>	Private prayer; lifeless, lifeless; but I was given a determination to wait.</a:t>
            </a:r>
          </a:p>
          <a:p>
            <a:endParaRPr lang="en-US" sz="3200" i="1" dirty="0" smtClean="0"/>
          </a:p>
          <a:p>
            <a:r>
              <a:rPr lang="en-US" sz="3200" i="1" dirty="0"/>
              <a:t>	</a:t>
            </a:r>
            <a:r>
              <a:rPr lang="en-US" sz="3200" i="1" dirty="0" smtClean="0"/>
              <a:t>		</a:t>
            </a:r>
            <a:r>
              <a:rPr lang="en-US" sz="3200" dirty="0" smtClean="0"/>
              <a:t>--Howell Harris (1739)</a:t>
            </a:r>
            <a:r>
              <a:rPr lang="en-US" sz="3200" i="1" dirty="0" smtClean="0"/>
              <a:t> </a:t>
            </a:r>
          </a:p>
        </p:txBody>
      </p:sp>
    </p:spTree>
    <p:extLst>
      <p:ext uri="{BB962C8B-B14F-4D97-AF65-F5344CB8AC3E}">
        <p14:creationId xmlns:p14="http://schemas.microsoft.com/office/powerpoint/2010/main" val="3709531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1077218"/>
          </a:xfrm>
          <a:prstGeom prst="rect">
            <a:avLst/>
          </a:prstGeom>
          <a:noFill/>
        </p:spPr>
        <p:txBody>
          <a:bodyPr wrap="square" rtlCol="0">
            <a:spAutoFit/>
          </a:bodyPr>
          <a:lstStyle/>
          <a:p>
            <a:endParaRPr lang="en-US" sz="3200" dirty="0" smtClean="0"/>
          </a:p>
          <a:p>
            <a:endParaRPr lang="en-US" sz="3200" i="1" dirty="0" smtClean="0"/>
          </a:p>
        </p:txBody>
      </p:sp>
      <p:sp>
        <p:nvSpPr>
          <p:cNvPr id="3" name="TextBox 2"/>
          <p:cNvSpPr txBox="1"/>
          <p:nvPr/>
        </p:nvSpPr>
        <p:spPr>
          <a:xfrm>
            <a:off x="304800" y="285750"/>
            <a:ext cx="8305800" cy="2062103"/>
          </a:xfrm>
          <a:prstGeom prst="rect">
            <a:avLst/>
          </a:prstGeom>
          <a:noFill/>
        </p:spPr>
        <p:txBody>
          <a:bodyPr wrap="square" rtlCol="0">
            <a:spAutoFit/>
          </a:bodyPr>
          <a:lstStyle/>
          <a:p>
            <a:r>
              <a:rPr lang="en-US" sz="3200" i="1" dirty="0" smtClean="0"/>
              <a:t>	Who would not stretch out a beggar’s hand to receive a jewel of infinite value? . . . Many would cast off this duty, because they are ashamed to go to it with crutches. . . </a:t>
            </a:r>
          </a:p>
        </p:txBody>
      </p:sp>
    </p:spTree>
    <p:extLst>
      <p:ext uri="{BB962C8B-B14F-4D97-AF65-F5344CB8AC3E}">
        <p14:creationId xmlns:p14="http://schemas.microsoft.com/office/powerpoint/2010/main" val="3287643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1077218"/>
          </a:xfrm>
          <a:prstGeom prst="rect">
            <a:avLst/>
          </a:prstGeom>
          <a:noFill/>
        </p:spPr>
        <p:txBody>
          <a:bodyPr wrap="square" rtlCol="0">
            <a:spAutoFit/>
          </a:bodyPr>
          <a:lstStyle/>
          <a:p>
            <a:endParaRPr lang="en-US" sz="3200" dirty="0" smtClean="0"/>
          </a:p>
          <a:p>
            <a:endParaRPr lang="en-US" sz="3200" i="1" dirty="0" smtClean="0"/>
          </a:p>
        </p:txBody>
      </p:sp>
      <p:sp>
        <p:nvSpPr>
          <p:cNvPr id="3" name="TextBox 2"/>
          <p:cNvSpPr txBox="1"/>
          <p:nvPr/>
        </p:nvSpPr>
        <p:spPr>
          <a:xfrm>
            <a:off x="304800" y="361950"/>
            <a:ext cx="8382000" cy="2062103"/>
          </a:xfrm>
          <a:prstGeom prst="rect">
            <a:avLst/>
          </a:prstGeom>
          <a:noFill/>
        </p:spPr>
        <p:txBody>
          <a:bodyPr wrap="square" rtlCol="0">
            <a:spAutoFit/>
          </a:bodyPr>
          <a:lstStyle/>
          <a:p>
            <a:r>
              <a:rPr lang="en-US" sz="3200" i="1" dirty="0" smtClean="0"/>
              <a:t>but many dumb beggars have been relieved at Christ’s gate by making signs.</a:t>
            </a:r>
          </a:p>
          <a:p>
            <a:endParaRPr lang="en-US" sz="3200" i="1" dirty="0"/>
          </a:p>
          <a:p>
            <a:r>
              <a:rPr lang="en-US" sz="3200" i="1" dirty="0" smtClean="0"/>
              <a:t>		        </a:t>
            </a:r>
            <a:r>
              <a:rPr lang="en-US" sz="3200" dirty="0" smtClean="0"/>
              <a:t>--William Secker</a:t>
            </a:r>
            <a:endParaRPr lang="en-US" sz="3200" i="1" dirty="0"/>
          </a:p>
        </p:txBody>
      </p:sp>
    </p:spTree>
    <p:extLst>
      <p:ext uri="{BB962C8B-B14F-4D97-AF65-F5344CB8AC3E}">
        <p14:creationId xmlns:p14="http://schemas.microsoft.com/office/powerpoint/2010/main" val="3764930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61950"/>
            <a:ext cx="8458200" cy="1077218"/>
          </a:xfrm>
          <a:prstGeom prst="rect">
            <a:avLst/>
          </a:prstGeom>
          <a:noFill/>
        </p:spPr>
        <p:txBody>
          <a:bodyPr wrap="square" rtlCol="0">
            <a:spAutoFit/>
          </a:bodyPr>
          <a:lstStyle/>
          <a:p>
            <a:endParaRPr lang="en-US" sz="3200" dirty="0" smtClean="0"/>
          </a:p>
          <a:p>
            <a:endParaRPr lang="en-US" sz="3200" i="1" dirty="0" smtClean="0"/>
          </a:p>
        </p:txBody>
      </p:sp>
      <p:sp>
        <p:nvSpPr>
          <p:cNvPr id="3" name="TextBox 2"/>
          <p:cNvSpPr txBox="1"/>
          <p:nvPr/>
        </p:nvSpPr>
        <p:spPr>
          <a:xfrm>
            <a:off x="304800" y="361950"/>
            <a:ext cx="8382000" cy="3046988"/>
          </a:xfrm>
          <a:prstGeom prst="rect">
            <a:avLst/>
          </a:prstGeom>
          <a:noFill/>
        </p:spPr>
        <p:txBody>
          <a:bodyPr wrap="square" rtlCol="0">
            <a:spAutoFit/>
          </a:bodyPr>
          <a:lstStyle/>
          <a:p>
            <a:r>
              <a:rPr lang="en-US" sz="3200" i="1" dirty="0" smtClean="0"/>
              <a:t>but many dumb beggars have been relieved at Christ’s gate by making signs. . . Your affections should soar like an eagle when your lips cannot move faster than a snail. </a:t>
            </a:r>
          </a:p>
          <a:p>
            <a:endParaRPr lang="en-US" sz="3200" i="1" dirty="0"/>
          </a:p>
          <a:p>
            <a:r>
              <a:rPr lang="en-US" sz="3200" i="1" dirty="0" smtClean="0"/>
              <a:t>		        		         </a:t>
            </a:r>
            <a:r>
              <a:rPr lang="en-US" sz="3200" dirty="0" smtClean="0"/>
              <a:t>--William Secker</a:t>
            </a:r>
            <a:endParaRPr lang="en-US" sz="3200" i="1" dirty="0"/>
          </a:p>
        </p:txBody>
      </p:sp>
    </p:spTree>
    <p:extLst>
      <p:ext uri="{BB962C8B-B14F-4D97-AF65-F5344CB8AC3E}">
        <p14:creationId xmlns:p14="http://schemas.microsoft.com/office/powerpoint/2010/main" val="24329231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981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2"/>
            <a:ext cx="8305800" cy="3785652"/>
          </a:xfrm>
          <a:prstGeom prst="rect">
            <a:avLst/>
          </a:prstGeom>
          <a:noFill/>
        </p:spPr>
        <p:txBody>
          <a:bodyPr wrap="square" rtlCol="0">
            <a:spAutoFit/>
          </a:bodyPr>
          <a:lstStyle/>
          <a:p>
            <a:r>
              <a:rPr lang="en-US" sz="4000" b="1" i="1" dirty="0"/>
              <a:t>	</a:t>
            </a:r>
            <a:r>
              <a:rPr lang="en-US" sz="4800" b="1" i="1" dirty="0" smtClean="0"/>
              <a:t>Prayer is required of the churches especially, for the house of God is the house of prayer. </a:t>
            </a:r>
            <a:r>
              <a:rPr lang="en-US" sz="4800" b="1" i="1" dirty="0" smtClean="0">
                <a:solidFill>
                  <a:schemeClr val="bg1"/>
                </a:solidFill>
              </a:rPr>
              <a:t>f God is the house of prayer.</a:t>
            </a:r>
            <a:endParaRPr lang="en-US" sz="4800" b="1" i="1" dirty="0">
              <a:solidFill>
                <a:schemeClr val="bg1"/>
              </a:solidFill>
            </a:endParaRPr>
          </a:p>
        </p:txBody>
      </p:sp>
    </p:spTree>
    <p:extLst>
      <p:ext uri="{BB962C8B-B14F-4D97-AF65-F5344CB8AC3E}">
        <p14:creationId xmlns:p14="http://schemas.microsoft.com/office/powerpoint/2010/main" val="2771941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2"/>
            <a:ext cx="8305800" cy="2862322"/>
          </a:xfrm>
          <a:prstGeom prst="rect">
            <a:avLst/>
          </a:prstGeom>
          <a:solidFill>
            <a:schemeClr val="bg1"/>
          </a:solidFill>
          <a:ln>
            <a:solidFill>
              <a:schemeClr val="bg1"/>
            </a:solidFill>
          </a:ln>
        </p:spPr>
        <p:txBody>
          <a:bodyPr wrap="square" rtlCol="0">
            <a:spAutoFit/>
          </a:bodyPr>
          <a:lstStyle/>
          <a:p>
            <a:r>
              <a:rPr lang="en-US" sz="4000" b="1" i="1" dirty="0"/>
              <a:t>	</a:t>
            </a:r>
            <a:r>
              <a:rPr lang="en-US" sz="6000" b="1" i="1" dirty="0" smtClean="0"/>
              <a:t>Prayer is the holy skill of conversation with God.</a:t>
            </a:r>
            <a:endParaRPr lang="en-US" sz="6000" b="1" i="1" dirty="0"/>
          </a:p>
        </p:txBody>
      </p:sp>
    </p:spTree>
    <p:extLst>
      <p:ext uri="{BB962C8B-B14F-4D97-AF65-F5344CB8AC3E}">
        <p14:creationId xmlns:p14="http://schemas.microsoft.com/office/powerpoint/2010/main" val="3858987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2"/>
            <a:ext cx="8305800" cy="2554545"/>
          </a:xfrm>
          <a:prstGeom prst="rect">
            <a:avLst/>
          </a:prstGeom>
          <a:noFill/>
        </p:spPr>
        <p:txBody>
          <a:bodyPr wrap="square" rtlCol="0">
            <a:spAutoFit/>
          </a:bodyPr>
          <a:lstStyle/>
          <a:p>
            <a:r>
              <a:rPr lang="en-US" sz="4000" b="1" i="1" dirty="0"/>
              <a:t>	</a:t>
            </a:r>
            <a:r>
              <a:rPr lang="en-US" sz="4000" b="1" i="1" dirty="0" smtClean="0"/>
              <a:t>There are children who can only cry after their father and stammer out a broken word or two by which he can understand their meaning.</a:t>
            </a:r>
            <a:endParaRPr lang="en-US" sz="4000" b="1" i="1" dirty="0"/>
          </a:p>
        </p:txBody>
      </p:sp>
    </p:spTree>
    <p:extLst>
      <p:ext uri="{BB962C8B-B14F-4D97-AF65-F5344CB8AC3E}">
        <p14:creationId xmlns:p14="http://schemas.microsoft.com/office/powerpoint/2010/main" val="345149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00052"/>
            <a:ext cx="8305800" cy="4401205"/>
          </a:xfrm>
          <a:prstGeom prst="rect">
            <a:avLst/>
          </a:prstGeom>
          <a:noFill/>
        </p:spPr>
        <p:txBody>
          <a:bodyPr wrap="square" rtlCol="0">
            <a:spAutoFit/>
          </a:bodyPr>
          <a:lstStyle/>
          <a:p>
            <a:r>
              <a:rPr lang="en-US" sz="4000" b="1" i="1" dirty="0"/>
              <a:t>	</a:t>
            </a:r>
            <a:r>
              <a:rPr lang="en-US" sz="4000" b="1" i="1" dirty="0" smtClean="0"/>
              <a:t>But these are </a:t>
            </a:r>
            <a:r>
              <a:rPr lang="en-US" sz="4000" b="1" i="1" dirty="0" err="1" smtClean="0"/>
              <a:t>ungrown</a:t>
            </a:r>
            <a:r>
              <a:rPr lang="en-US" sz="4000" b="1" i="1" dirty="0" smtClean="0"/>
              <a:t> infants.  The father would rather see his children advancing to manhood and occupying themselves daily with that broad and free conversation with himself which he allows and to which he graciously invites them.</a:t>
            </a:r>
            <a:endParaRPr lang="en-US" sz="4000" b="1" i="1" dirty="0"/>
          </a:p>
        </p:txBody>
      </p:sp>
    </p:spTree>
    <p:extLst>
      <p:ext uri="{BB962C8B-B14F-4D97-AF65-F5344CB8AC3E}">
        <p14:creationId xmlns:p14="http://schemas.microsoft.com/office/powerpoint/2010/main" val="5043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LORD'S Mission’s Ministry: Reaching and Equipping All with the Glorious Gos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 y="-36634"/>
            <a:ext cx="5396726" cy="260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06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32267"/>
            <a:ext cx="8382000" cy="4401205"/>
          </a:xfrm>
          <a:prstGeom prst="rect">
            <a:avLst/>
          </a:prstGeom>
          <a:blipFill>
            <a:blip r:embed="rId2"/>
            <a:tile tx="0" ty="0" sx="100000" sy="100000" flip="none" algn="tl"/>
          </a:blipFill>
          <a:ln w="57150">
            <a:solidFill>
              <a:srgbClr val="92D050"/>
            </a:solidFill>
            <a:bevel/>
          </a:ln>
          <a:scene3d>
            <a:camera prst="orthographicFront"/>
            <a:lightRig rig="threePt" dir="t"/>
          </a:scene3d>
          <a:sp3d>
            <a:bevelT/>
          </a:sp3d>
        </p:spPr>
        <p:txBody>
          <a:bodyPr wrap="square" rtlCol="0">
            <a:spAutoFit/>
          </a:bodyPr>
          <a:lstStyle/>
          <a:p>
            <a:r>
              <a:rPr lang="en-US" sz="4000" b="1" i="1" dirty="0" smtClean="0"/>
              <a:t>	</a:t>
            </a:r>
          </a:p>
          <a:p>
            <a:r>
              <a:rPr lang="en-US" sz="4000" b="1" i="1" dirty="0">
                <a:solidFill>
                  <a:schemeClr val="accent5">
                    <a:lumMod val="75000"/>
                  </a:schemeClr>
                </a:solidFill>
              </a:rPr>
              <a:t>	</a:t>
            </a:r>
            <a:r>
              <a:rPr lang="en-US" sz="4000" b="1" i="1" dirty="0" smtClean="0">
                <a:solidFill>
                  <a:schemeClr val="accent5">
                    <a:lumMod val="75000"/>
                  </a:schemeClr>
                </a:solidFill>
              </a:rPr>
              <a:t>Prayer is an offering up of our desires unto God, for things agreeable to His will, in the name of Christ, with confession of our sins, and thankful acknowledgment of His mercies. </a:t>
            </a:r>
          </a:p>
          <a:p>
            <a:endParaRPr lang="en-US" sz="4000" b="1" i="1" dirty="0">
              <a:solidFill>
                <a:schemeClr val="accent5">
                  <a:lumMod val="75000"/>
                </a:schemeClr>
              </a:solidFill>
            </a:endParaRPr>
          </a:p>
        </p:txBody>
      </p:sp>
    </p:spTree>
    <p:extLst>
      <p:ext uri="{BB962C8B-B14F-4D97-AF65-F5344CB8AC3E}">
        <p14:creationId xmlns:p14="http://schemas.microsoft.com/office/powerpoint/2010/main" val="4206050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254</Words>
  <Application>Microsoft Office PowerPoint</Application>
  <PresentationFormat>On-screen Show (16:9)</PresentationFormat>
  <Paragraphs>60</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14</cp:revision>
  <dcterms:created xsi:type="dcterms:W3CDTF">2017-07-19T19:42:34Z</dcterms:created>
  <dcterms:modified xsi:type="dcterms:W3CDTF">2017-08-06T18:11:58Z</dcterms:modified>
</cp:coreProperties>
</file>