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2" r:id="rId3"/>
    <p:sldId id="289" r:id="rId4"/>
    <p:sldId id="286" r:id="rId5"/>
    <p:sldId id="290" r:id="rId6"/>
    <p:sldId id="274" r:id="rId7"/>
    <p:sldId id="276" r:id="rId8"/>
    <p:sldId id="277" r:id="rId9"/>
    <p:sldId id="261" r:id="rId10"/>
    <p:sldId id="275" r:id="rId11"/>
    <p:sldId id="279" r:id="rId12"/>
    <p:sldId id="280" r:id="rId13"/>
    <p:sldId id="281" r:id="rId14"/>
    <p:sldId id="271" r:id="rId15"/>
    <p:sldId id="283" r:id="rId16"/>
    <p:sldId id="292" r:id="rId17"/>
    <p:sldId id="291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4" d="100"/>
          <a:sy n="44" d="100"/>
        </p:scale>
        <p:origin x="-1867" y="-129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17-26A9-4D35-A477-E0817F1D29E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A3DF-B239-431B-842A-9AB78EF1C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6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17-26A9-4D35-A477-E0817F1D29E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A3DF-B239-431B-842A-9AB78EF1C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8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17-26A9-4D35-A477-E0817F1D29E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A3DF-B239-431B-842A-9AB78EF1C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48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17-26A9-4D35-A477-E0817F1D29E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A3DF-B239-431B-842A-9AB78EF1C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17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17-26A9-4D35-A477-E0817F1D29E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A3DF-B239-431B-842A-9AB78EF1C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181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17-26A9-4D35-A477-E0817F1D29E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A3DF-B239-431B-842A-9AB78EF1C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85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17-26A9-4D35-A477-E0817F1D29E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A3DF-B239-431B-842A-9AB78EF1C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86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17-26A9-4D35-A477-E0817F1D29E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A3DF-B239-431B-842A-9AB78EF1C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7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17-26A9-4D35-A477-E0817F1D29E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A3DF-B239-431B-842A-9AB78EF1C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61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17-26A9-4D35-A477-E0817F1D29E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A3DF-B239-431B-842A-9AB78EF1C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2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9B17-26A9-4D35-A477-E0817F1D29E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A3DF-B239-431B-842A-9AB78EF1C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0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A9B17-26A9-4D35-A477-E0817F1D29E6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9A3DF-B239-431B-842A-9AB78EF1C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504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ssacharinitiative.org/wp-content/uploads/2013/02/prayer-warri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90723" y="-95250"/>
            <a:ext cx="11539006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94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media.salemwebnetwork.com/cms/CW/faith/25481-ThinkstockPhotos-145244798.1200w.t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05200" y="24801"/>
            <a:ext cx="13438467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05200" y="914400"/>
            <a:ext cx="7010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/>
              <a:t>Confess: </a:t>
            </a:r>
          </a:p>
          <a:p>
            <a:endParaRPr lang="en-US" sz="4000" b="1" i="1" dirty="0"/>
          </a:p>
          <a:p>
            <a:r>
              <a:rPr lang="en-US" sz="4000" b="1" i="1" dirty="0"/>
              <a:t> </a:t>
            </a:r>
            <a:r>
              <a:rPr lang="en-US" sz="4000" b="1" i="1" dirty="0" smtClean="0"/>
              <a:t> </a:t>
            </a:r>
            <a:r>
              <a:rPr lang="en-US" sz="4800" b="1" i="1" dirty="0" smtClean="0"/>
              <a:t>To profess the truth.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50839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61950"/>
            <a:ext cx="8839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       Whenever we come to confess we must approach him with this cry, </a:t>
            </a:r>
            <a:r>
              <a:rPr lang="en-US" sz="3200" b="1" i="1" dirty="0" smtClean="0"/>
              <a:t>Guilty, Guilty!</a:t>
            </a:r>
            <a:r>
              <a:rPr lang="en-US" sz="3200" b="1" dirty="0" smtClean="0"/>
              <a:t> "Lord, I cannot say anything else. If hell be my eternal portion for it, I dare say no other. The stones in </a:t>
            </a:r>
          </a:p>
          <a:p>
            <a:r>
              <a:rPr lang="en-US" sz="3200" b="1" dirty="0" smtClean="0"/>
              <a:t>the streets would cry out against me if I denied </a:t>
            </a:r>
          </a:p>
          <a:p>
            <a:r>
              <a:rPr lang="en-US" sz="3200" b="1" dirty="0" smtClean="0"/>
              <a:t>my guilt.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9254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61950"/>
            <a:ext cx="8686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200" b="1" dirty="0" smtClean="0"/>
              <a:t>Now sinner, thou shalt never be at peace </a:t>
            </a:r>
          </a:p>
          <a:p>
            <a:r>
              <a:rPr lang="en-US" sz="3200" b="1" dirty="0" smtClean="0"/>
              <a:t>with God until thou art willing unreservedly to plead "Guilty." That self-righteous spirit of thine must be cast out as though it were the very devil, for it is next akin to the devil, and is quite as mischievous. . . You must plead "Guilty," or </a:t>
            </a:r>
          </a:p>
          <a:p>
            <a:r>
              <a:rPr lang="en-US" sz="3200" b="1" dirty="0" smtClean="0"/>
              <a:t>remain guilty for ever.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1037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61950"/>
            <a:ext cx="7391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     </a:t>
            </a:r>
            <a:r>
              <a:rPr lang="en-US" sz="3600" b="1" i="1" dirty="0" smtClean="0"/>
              <a:t>I </a:t>
            </a:r>
            <a:r>
              <a:rPr lang="en-US" sz="3600" b="1" i="1" dirty="0"/>
              <a:t>acknowledged my sin unto thee, and mine iniquity have I not hid. I said, I will confess my transgressions unto the Lord; and thou </a:t>
            </a:r>
            <a:r>
              <a:rPr lang="en-US" sz="3600" b="1" i="1" dirty="0" err="1"/>
              <a:t>forgavest</a:t>
            </a:r>
            <a:r>
              <a:rPr lang="en-US" sz="3600" b="1" i="1" dirty="0"/>
              <a:t> the iniquity of my sin</a:t>
            </a:r>
            <a:r>
              <a:rPr lang="en-US" sz="3600" b="1" dirty="0" smtClean="0"/>
              <a:t>.—</a:t>
            </a:r>
            <a:r>
              <a:rPr lang="en-US" sz="3600" b="1" dirty="0"/>
              <a:t>Psalm 32:5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464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open-closed-h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" y="8626"/>
            <a:ext cx="9128664" cy="5134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94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bridgeministries.com/uploads/images/praying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510"/>
          <a:stretch/>
        </p:blipFill>
        <p:spPr bwMode="auto">
          <a:xfrm>
            <a:off x="-2057400" y="0"/>
            <a:ext cx="13106035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361950"/>
            <a:ext cx="8839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	</a:t>
            </a:r>
            <a:r>
              <a:rPr lang="en-US" sz="3200" b="1" i="1" dirty="0" smtClean="0"/>
              <a:t>He who conceals his transgressions will not   </a:t>
            </a:r>
          </a:p>
          <a:p>
            <a:r>
              <a:rPr lang="en-US" sz="3200" b="1" i="1" dirty="0" smtClean="0"/>
              <a:t>    prosper, but he who confesses and forsakes them</a:t>
            </a:r>
          </a:p>
          <a:p>
            <a:r>
              <a:rPr lang="en-US" sz="3200" b="1" i="1" dirty="0"/>
              <a:t> </a:t>
            </a:r>
            <a:r>
              <a:rPr lang="en-US" sz="3200" b="1" i="1" dirty="0" smtClean="0"/>
              <a:t>                                          will find compassion.</a:t>
            </a:r>
          </a:p>
          <a:p>
            <a:endParaRPr lang="en-US" sz="3200" b="1" i="1" dirty="0"/>
          </a:p>
          <a:p>
            <a:r>
              <a:rPr lang="en-US" sz="3200" b="1" i="1" dirty="0" smtClean="0"/>
              <a:t>	</a:t>
            </a:r>
            <a:endParaRPr lang="en-US" sz="3200" b="1" i="1" dirty="0"/>
          </a:p>
          <a:p>
            <a:endParaRPr lang="en-US" sz="3200" b="1" i="1" dirty="0" smtClean="0"/>
          </a:p>
          <a:p>
            <a:endParaRPr lang="en-US" sz="3200" b="1" i="1" dirty="0"/>
          </a:p>
          <a:p>
            <a:r>
              <a:rPr lang="en-US" sz="3200" b="1" i="1" dirty="0" smtClean="0"/>
              <a:t>					Proverbs 28:13</a:t>
            </a:r>
          </a:p>
        </p:txBody>
      </p:sp>
    </p:spTree>
    <p:extLst>
      <p:ext uri="{BB962C8B-B14F-4D97-AF65-F5344CB8AC3E}">
        <p14:creationId xmlns:p14="http://schemas.microsoft.com/office/powerpoint/2010/main" val="199026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ssacharinitiative.org/wp-content/uploads/2013/02/prayer-warri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90723" y="-95250"/>
            <a:ext cx="11539006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474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302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85751"/>
            <a:ext cx="8382000" cy="446276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57150">
            <a:solidFill>
              <a:srgbClr val="92D050"/>
            </a:solidFill>
            <a:beve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sz="4000" b="1" i="1" dirty="0" smtClean="0"/>
              <a:t>	</a:t>
            </a:r>
          </a:p>
          <a:p>
            <a:r>
              <a:rPr lang="en-US" sz="4000" b="1" i="1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sz="4000" b="1" i="1" dirty="0" smtClean="0">
                <a:solidFill>
                  <a:schemeClr val="accent5">
                    <a:lumMod val="75000"/>
                  </a:schemeClr>
                </a:solidFill>
              </a:rPr>
              <a:t>Prayer is an offering up of our desires unto God, for things agreeable to His will, in the name of Christ, with </a:t>
            </a:r>
            <a:r>
              <a:rPr lang="en-US" sz="4400" b="1" i="1" dirty="0" smtClean="0">
                <a:solidFill>
                  <a:schemeClr val="accent1">
                    <a:lumMod val="50000"/>
                  </a:schemeClr>
                </a:solidFill>
              </a:rPr>
              <a:t>confession of our sins</a:t>
            </a:r>
            <a:r>
              <a:rPr lang="en-US" sz="4000" b="1" i="1" dirty="0" smtClean="0">
                <a:solidFill>
                  <a:schemeClr val="accent5">
                    <a:lumMod val="75000"/>
                  </a:schemeClr>
                </a:solidFill>
              </a:rPr>
              <a:t>, and thankful acknowledgment of His mercies. </a:t>
            </a:r>
          </a:p>
          <a:p>
            <a:endParaRPr lang="en-US" sz="40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56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38150"/>
            <a:ext cx="7467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I John 1:9</a:t>
            </a:r>
          </a:p>
          <a:p>
            <a:r>
              <a:rPr lang="en-US" sz="4800" b="1" dirty="0" smtClean="0"/>
              <a:t>I John 2:23</a:t>
            </a:r>
            <a:r>
              <a:rPr lang="en-US" sz="4800" b="1" dirty="0"/>
              <a:t> </a:t>
            </a:r>
            <a:r>
              <a:rPr lang="en-US" sz="4800" b="1" dirty="0" smtClean="0"/>
              <a:t> </a:t>
            </a:r>
          </a:p>
          <a:p>
            <a:endParaRPr lang="en-US" sz="4800" b="1" dirty="0"/>
          </a:p>
          <a:p>
            <a:r>
              <a:rPr lang="en-US" sz="4800" b="1" dirty="0"/>
              <a:t> </a:t>
            </a:r>
            <a:r>
              <a:rPr lang="en-US" sz="4800" b="1" dirty="0" smtClean="0"/>
              <a:t>    The opposite is to </a:t>
            </a:r>
            <a:r>
              <a:rPr lang="en-US" sz="4800" b="1" i="1" dirty="0" smtClean="0"/>
              <a:t>deny.</a:t>
            </a:r>
            <a:endParaRPr lang="en-US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162745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38150"/>
            <a:ext cx="8001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I John 1:9</a:t>
            </a:r>
          </a:p>
          <a:p>
            <a:r>
              <a:rPr lang="en-US" sz="4800" b="1" dirty="0" smtClean="0"/>
              <a:t>I John 2:23</a:t>
            </a:r>
          </a:p>
          <a:p>
            <a:r>
              <a:rPr lang="en-US" sz="4800" b="1" dirty="0" smtClean="0"/>
              <a:t>I John 4:2</a:t>
            </a:r>
          </a:p>
          <a:p>
            <a:endParaRPr lang="en-US" sz="4800" b="1" dirty="0"/>
          </a:p>
          <a:p>
            <a:r>
              <a:rPr lang="en-US" sz="4800" b="1" dirty="0"/>
              <a:t>	</a:t>
            </a:r>
            <a:r>
              <a:rPr lang="en-US" sz="4800" b="1" dirty="0" smtClean="0"/>
              <a:t>To confess is to profess. . . </a:t>
            </a:r>
          </a:p>
        </p:txBody>
      </p:sp>
    </p:spTree>
    <p:extLst>
      <p:ext uri="{BB962C8B-B14F-4D97-AF65-F5344CB8AC3E}">
        <p14:creationId xmlns:p14="http://schemas.microsoft.com/office/powerpoint/2010/main" val="130986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438150"/>
            <a:ext cx="8001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I John 1:9</a:t>
            </a:r>
          </a:p>
          <a:p>
            <a:r>
              <a:rPr lang="en-US" sz="4800" b="1" dirty="0" smtClean="0"/>
              <a:t>I John 2:23</a:t>
            </a:r>
          </a:p>
          <a:p>
            <a:r>
              <a:rPr lang="en-US" sz="4800" b="1" dirty="0" smtClean="0"/>
              <a:t>I John 4:2</a:t>
            </a:r>
          </a:p>
          <a:p>
            <a:r>
              <a:rPr lang="en-US" sz="4800" b="1" dirty="0" smtClean="0"/>
              <a:t>I John 4:15</a:t>
            </a:r>
          </a:p>
          <a:p>
            <a:endParaRPr lang="en-US" sz="4800" b="1" dirty="0"/>
          </a:p>
          <a:p>
            <a:r>
              <a:rPr lang="en-US" sz="4800" b="1" dirty="0"/>
              <a:t>	</a:t>
            </a:r>
            <a:r>
              <a:rPr lang="en-US" sz="4800" b="1" dirty="0" smtClean="0"/>
              <a:t>To confess is to profess. . . </a:t>
            </a:r>
          </a:p>
        </p:txBody>
      </p:sp>
    </p:spTree>
    <p:extLst>
      <p:ext uri="{BB962C8B-B14F-4D97-AF65-F5344CB8AC3E}">
        <p14:creationId xmlns:p14="http://schemas.microsoft.com/office/powerpoint/2010/main" val="86345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media.salemwebnetwork.com/cms/CW/faith/25481-ThinkstockPhotos-145244798.1200w.t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05200" y="24801"/>
            <a:ext cx="13438467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05200" y="914400"/>
            <a:ext cx="7010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/>
              <a:t>To Confess sin:</a:t>
            </a:r>
          </a:p>
          <a:p>
            <a:endParaRPr lang="en-US" sz="4000" b="1" i="1" dirty="0"/>
          </a:p>
          <a:p>
            <a:r>
              <a:rPr lang="en-US" sz="4000" b="1" i="1" dirty="0"/>
              <a:t> </a:t>
            </a:r>
            <a:r>
              <a:rPr lang="en-US" sz="4000" b="1" i="1" dirty="0" smtClean="0"/>
              <a:t> </a:t>
            </a:r>
            <a:r>
              <a:rPr lang="en-US" sz="4800" b="1" i="1" dirty="0" smtClean="0"/>
              <a:t>To profess ______</a:t>
            </a:r>
            <a:r>
              <a:rPr lang="en-US" sz="4800" b="1" dirty="0" smtClean="0"/>
              <a:t>?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8145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76500" y="666750"/>
            <a:ext cx="6553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Confession Of Sin Illustrated by the Cases of Dr. Pritchard and Constance Kent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571500" y="3409950"/>
            <a:ext cx="8458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Delivered on Sunday Morning, July 23rd, 1865, by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C. H. </a:t>
            </a:r>
            <a:r>
              <a:rPr lang="en-US" sz="3200" dirty="0" smtClean="0"/>
              <a:t>SPURGEON,</a:t>
            </a:r>
            <a:r>
              <a:rPr lang="en-US" sz="3200" dirty="0"/>
              <a:t> a</a:t>
            </a:r>
            <a:r>
              <a:rPr lang="en-US" sz="3200" dirty="0" smtClean="0"/>
              <a:t>t the Metropolitan Tabernacle </a:t>
            </a:r>
            <a:endParaRPr lang="en-US" sz="3200" dirty="0"/>
          </a:p>
        </p:txBody>
      </p:sp>
      <p:pic>
        <p:nvPicPr>
          <p:cNvPr id="9218" name="Picture 2" descr="http://www.jameswatkins.com/wp-content/uploads/2015/08/spurgeo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852"/>
          <a:stretch/>
        </p:blipFill>
        <p:spPr bwMode="auto">
          <a:xfrm>
            <a:off x="304800" y="246520"/>
            <a:ext cx="2001068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046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85751"/>
            <a:ext cx="8991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       The </a:t>
            </a:r>
            <a:r>
              <a:rPr lang="en-US" sz="3200" b="1" dirty="0"/>
              <a:t>confession which has been made by Dr. PRITCHARD, maybe taken as a specimen of those which are full often made by impenitent </a:t>
            </a:r>
            <a:r>
              <a:rPr lang="en-US" sz="3200" b="1" dirty="0" smtClean="0"/>
              <a:t>sinners. . . Here </a:t>
            </a:r>
            <a:r>
              <a:rPr lang="en-US" sz="3200" b="1" dirty="0"/>
              <a:t>is a man who is accused of the atrocious crime of murdering his wife and his mother-in-law, and when he answers to the indictment, we are not astonished to hear him plead, </a:t>
            </a:r>
            <a:r>
              <a:rPr lang="en-US" sz="3200" b="1" i="1" dirty="0"/>
              <a:t>"Not Guilty!"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5659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61950"/>
            <a:ext cx="8610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       Constance Kent. . .  </a:t>
            </a:r>
            <a:r>
              <a:rPr lang="en-US" sz="3200" b="1" dirty="0"/>
              <a:t>surrendered herself voluntarily, and when she stood before the judge, </a:t>
            </a:r>
            <a:r>
              <a:rPr lang="en-US" sz="3200" b="1" i="1" dirty="0"/>
              <a:t>she pleaded </a:t>
            </a:r>
            <a:r>
              <a:rPr lang="en-US" sz="3200" b="1" i="1" dirty="0" smtClean="0"/>
              <a:t>guilty. . . </a:t>
            </a:r>
            <a:r>
              <a:rPr lang="en-US" sz="3200" b="1" dirty="0" smtClean="0"/>
              <a:t>How </a:t>
            </a:r>
            <a:r>
              <a:rPr lang="en-US" sz="3200" b="1" dirty="0"/>
              <a:t>distinctly she says "Guilty;" and though the question is repeated and space is given her to retract, her reply is still the one self-condemning word "GUILTY</a:t>
            </a:r>
            <a:r>
              <a:rPr lang="en-US" sz="3200" b="1" dirty="0" smtClean="0"/>
              <a:t>!"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3494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285</Words>
  <Application>Microsoft Office PowerPoint</Application>
  <PresentationFormat>On-screen Show (16:9)</PresentationFormat>
  <Paragraphs>42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Minnick</dc:creator>
  <cp:lastModifiedBy>Esther Neal</cp:lastModifiedBy>
  <cp:revision>19</cp:revision>
  <dcterms:created xsi:type="dcterms:W3CDTF">2016-04-20T14:54:23Z</dcterms:created>
  <dcterms:modified xsi:type="dcterms:W3CDTF">2016-05-02T16:27:02Z</dcterms:modified>
</cp:coreProperties>
</file>