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11" r:id="rId2"/>
    <p:sldId id="256" r:id="rId3"/>
    <p:sldId id="260" r:id="rId4"/>
    <p:sldId id="262" r:id="rId5"/>
    <p:sldId id="261" r:id="rId6"/>
    <p:sldId id="259" r:id="rId7"/>
    <p:sldId id="257" r:id="rId8"/>
    <p:sldId id="258" r:id="rId9"/>
    <p:sldId id="280" r:id="rId10"/>
    <p:sldId id="289" r:id="rId11"/>
    <p:sldId id="290" r:id="rId12"/>
    <p:sldId id="291" r:id="rId13"/>
    <p:sldId id="281" r:id="rId14"/>
    <p:sldId id="287" r:id="rId15"/>
    <p:sldId id="288" r:id="rId16"/>
    <p:sldId id="292" r:id="rId17"/>
    <p:sldId id="293" r:id="rId18"/>
    <p:sldId id="294" r:id="rId19"/>
    <p:sldId id="295" r:id="rId20"/>
    <p:sldId id="282" r:id="rId21"/>
    <p:sldId id="283" r:id="rId22"/>
    <p:sldId id="284" r:id="rId23"/>
    <p:sldId id="263" r:id="rId24"/>
    <p:sldId id="264" r:id="rId25"/>
    <p:sldId id="296" r:id="rId26"/>
    <p:sldId id="265" r:id="rId27"/>
    <p:sldId id="297" r:id="rId28"/>
    <p:sldId id="266" r:id="rId29"/>
    <p:sldId id="267" r:id="rId30"/>
    <p:sldId id="268" r:id="rId31"/>
    <p:sldId id="298" r:id="rId32"/>
    <p:sldId id="269" r:id="rId33"/>
    <p:sldId id="301" r:id="rId34"/>
    <p:sldId id="307" r:id="rId35"/>
    <p:sldId id="306" r:id="rId36"/>
    <p:sldId id="310" r:id="rId37"/>
    <p:sldId id="309" r:id="rId38"/>
    <p:sldId id="308" r:id="rId39"/>
    <p:sldId id="275" r:id="rId40"/>
    <p:sldId id="276" r:id="rId41"/>
    <p:sldId id="279" r:id="rId42"/>
    <p:sldId id="300" r:id="rId43"/>
    <p:sldId id="278" r:id="rId44"/>
    <p:sldId id="277" r:id="rId45"/>
    <p:sldId id="270" r:id="rId46"/>
    <p:sldId id="302" r:id="rId47"/>
    <p:sldId id="303" r:id="rId48"/>
    <p:sldId id="304" r:id="rId49"/>
    <p:sldId id="312" r:id="rId50"/>
    <p:sldId id="305"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55" y="-7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C1A820-CA26-4534-B205-6E52BAA6C1FA}" type="datetimeFigureOut">
              <a:rPr lang="en-US" smtClean="0"/>
              <a:t>9/24/2015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9C0A4-B040-411A-88F5-95AB711B97E3}" type="slidenum">
              <a:rPr lang="en-US" smtClean="0"/>
              <a:t>‹#›</a:t>
            </a:fld>
            <a:endParaRPr lang="en-US"/>
          </a:p>
        </p:txBody>
      </p:sp>
    </p:spTree>
    <p:extLst>
      <p:ext uri="{BB962C8B-B14F-4D97-AF65-F5344CB8AC3E}">
        <p14:creationId xmlns:p14="http://schemas.microsoft.com/office/powerpoint/2010/main" val="27534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1816-9</a:t>
            </a:r>
            <a:endParaRPr lang="en-US" dirty="0"/>
          </a:p>
        </p:txBody>
      </p:sp>
      <p:sp>
        <p:nvSpPr>
          <p:cNvPr id="4" name="Slide Number Placeholder 3"/>
          <p:cNvSpPr>
            <a:spLocks noGrp="1"/>
          </p:cNvSpPr>
          <p:nvPr>
            <p:ph type="sldNum" sz="quarter" idx="10"/>
          </p:nvPr>
        </p:nvSpPr>
        <p:spPr/>
        <p:txBody>
          <a:bodyPr/>
          <a:lstStyle/>
          <a:p>
            <a:fld id="{BEF9C0A4-B040-411A-88F5-95AB711B97E3}" type="slidenum">
              <a:rPr lang="en-US" smtClean="0"/>
              <a:t>42</a:t>
            </a:fld>
            <a:endParaRPr lang="en-US"/>
          </a:p>
        </p:txBody>
      </p:sp>
    </p:spTree>
    <p:extLst>
      <p:ext uri="{BB962C8B-B14F-4D97-AF65-F5344CB8AC3E}">
        <p14:creationId xmlns:p14="http://schemas.microsoft.com/office/powerpoint/2010/main" val="2668468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977B91-8B47-42FB-8A93-40C6C0A15F2C}"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809DF-3E94-4736-96D3-329ADEB3FF70}" type="slidenum">
              <a:rPr lang="en-US" smtClean="0"/>
              <a:t>‹#›</a:t>
            </a:fld>
            <a:endParaRPr lang="en-US"/>
          </a:p>
        </p:txBody>
      </p:sp>
    </p:spTree>
    <p:extLst>
      <p:ext uri="{BB962C8B-B14F-4D97-AF65-F5344CB8AC3E}">
        <p14:creationId xmlns:p14="http://schemas.microsoft.com/office/powerpoint/2010/main" val="80122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977B91-8B47-42FB-8A93-40C6C0A15F2C}"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809DF-3E94-4736-96D3-329ADEB3FF70}" type="slidenum">
              <a:rPr lang="en-US" smtClean="0"/>
              <a:t>‹#›</a:t>
            </a:fld>
            <a:endParaRPr lang="en-US"/>
          </a:p>
        </p:txBody>
      </p:sp>
    </p:spTree>
    <p:extLst>
      <p:ext uri="{BB962C8B-B14F-4D97-AF65-F5344CB8AC3E}">
        <p14:creationId xmlns:p14="http://schemas.microsoft.com/office/powerpoint/2010/main" val="410902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977B91-8B47-42FB-8A93-40C6C0A15F2C}"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809DF-3E94-4736-96D3-329ADEB3FF70}" type="slidenum">
              <a:rPr lang="en-US" smtClean="0"/>
              <a:t>‹#›</a:t>
            </a:fld>
            <a:endParaRPr lang="en-US"/>
          </a:p>
        </p:txBody>
      </p:sp>
    </p:spTree>
    <p:extLst>
      <p:ext uri="{BB962C8B-B14F-4D97-AF65-F5344CB8AC3E}">
        <p14:creationId xmlns:p14="http://schemas.microsoft.com/office/powerpoint/2010/main" val="163886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977B91-8B47-42FB-8A93-40C6C0A15F2C}"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809DF-3E94-4736-96D3-329ADEB3FF70}" type="slidenum">
              <a:rPr lang="en-US" smtClean="0"/>
              <a:t>‹#›</a:t>
            </a:fld>
            <a:endParaRPr lang="en-US"/>
          </a:p>
        </p:txBody>
      </p:sp>
    </p:spTree>
    <p:extLst>
      <p:ext uri="{BB962C8B-B14F-4D97-AF65-F5344CB8AC3E}">
        <p14:creationId xmlns:p14="http://schemas.microsoft.com/office/powerpoint/2010/main" val="284983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77B91-8B47-42FB-8A93-40C6C0A15F2C}"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809DF-3E94-4736-96D3-329ADEB3FF70}" type="slidenum">
              <a:rPr lang="en-US" smtClean="0"/>
              <a:t>‹#›</a:t>
            </a:fld>
            <a:endParaRPr lang="en-US"/>
          </a:p>
        </p:txBody>
      </p:sp>
    </p:spTree>
    <p:extLst>
      <p:ext uri="{BB962C8B-B14F-4D97-AF65-F5344CB8AC3E}">
        <p14:creationId xmlns:p14="http://schemas.microsoft.com/office/powerpoint/2010/main" val="294923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977B91-8B47-42FB-8A93-40C6C0A15F2C}"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809DF-3E94-4736-96D3-329ADEB3FF70}" type="slidenum">
              <a:rPr lang="en-US" smtClean="0"/>
              <a:t>‹#›</a:t>
            </a:fld>
            <a:endParaRPr lang="en-US"/>
          </a:p>
        </p:txBody>
      </p:sp>
    </p:spTree>
    <p:extLst>
      <p:ext uri="{BB962C8B-B14F-4D97-AF65-F5344CB8AC3E}">
        <p14:creationId xmlns:p14="http://schemas.microsoft.com/office/powerpoint/2010/main" val="276409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977B91-8B47-42FB-8A93-40C6C0A15F2C}" type="datetimeFigureOut">
              <a:rPr lang="en-US" smtClean="0"/>
              <a:t>9/24/2015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809DF-3E94-4736-96D3-329ADEB3FF70}" type="slidenum">
              <a:rPr lang="en-US" smtClean="0"/>
              <a:t>‹#›</a:t>
            </a:fld>
            <a:endParaRPr lang="en-US"/>
          </a:p>
        </p:txBody>
      </p:sp>
    </p:spTree>
    <p:extLst>
      <p:ext uri="{BB962C8B-B14F-4D97-AF65-F5344CB8AC3E}">
        <p14:creationId xmlns:p14="http://schemas.microsoft.com/office/powerpoint/2010/main" val="237515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977B91-8B47-42FB-8A93-40C6C0A15F2C}" type="datetimeFigureOut">
              <a:rPr lang="en-US" smtClean="0"/>
              <a:t>9/24/2015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809DF-3E94-4736-96D3-329ADEB3FF70}" type="slidenum">
              <a:rPr lang="en-US" smtClean="0"/>
              <a:t>‹#›</a:t>
            </a:fld>
            <a:endParaRPr lang="en-US"/>
          </a:p>
        </p:txBody>
      </p:sp>
    </p:spTree>
    <p:extLst>
      <p:ext uri="{BB962C8B-B14F-4D97-AF65-F5344CB8AC3E}">
        <p14:creationId xmlns:p14="http://schemas.microsoft.com/office/powerpoint/2010/main" val="124877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77B91-8B47-42FB-8A93-40C6C0A15F2C}" type="datetimeFigureOut">
              <a:rPr lang="en-US" smtClean="0"/>
              <a:t>9/24/2015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809DF-3E94-4736-96D3-329ADEB3FF70}" type="slidenum">
              <a:rPr lang="en-US" smtClean="0"/>
              <a:t>‹#›</a:t>
            </a:fld>
            <a:endParaRPr lang="en-US"/>
          </a:p>
        </p:txBody>
      </p:sp>
    </p:spTree>
    <p:extLst>
      <p:ext uri="{BB962C8B-B14F-4D97-AF65-F5344CB8AC3E}">
        <p14:creationId xmlns:p14="http://schemas.microsoft.com/office/powerpoint/2010/main" val="2926696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77B91-8B47-42FB-8A93-40C6C0A15F2C}"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809DF-3E94-4736-96D3-329ADEB3FF70}" type="slidenum">
              <a:rPr lang="en-US" smtClean="0"/>
              <a:t>‹#›</a:t>
            </a:fld>
            <a:endParaRPr lang="en-US"/>
          </a:p>
        </p:txBody>
      </p:sp>
    </p:spTree>
    <p:extLst>
      <p:ext uri="{BB962C8B-B14F-4D97-AF65-F5344CB8AC3E}">
        <p14:creationId xmlns:p14="http://schemas.microsoft.com/office/powerpoint/2010/main" val="134214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77B91-8B47-42FB-8A93-40C6C0A15F2C}"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809DF-3E94-4736-96D3-329ADEB3FF70}" type="slidenum">
              <a:rPr lang="en-US" smtClean="0"/>
              <a:t>‹#›</a:t>
            </a:fld>
            <a:endParaRPr lang="en-US"/>
          </a:p>
        </p:txBody>
      </p:sp>
    </p:spTree>
    <p:extLst>
      <p:ext uri="{BB962C8B-B14F-4D97-AF65-F5344CB8AC3E}">
        <p14:creationId xmlns:p14="http://schemas.microsoft.com/office/powerpoint/2010/main" val="151566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977B91-8B47-42FB-8A93-40C6C0A15F2C}" type="datetimeFigureOut">
              <a:rPr lang="en-US" smtClean="0"/>
              <a:t>9/24/2015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D3809DF-3E94-4736-96D3-329ADEB3FF70}" type="slidenum">
              <a:rPr lang="en-US" smtClean="0"/>
              <a:t>‹#›</a:t>
            </a:fld>
            <a:endParaRPr lang="en-US"/>
          </a:p>
        </p:txBody>
      </p:sp>
    </p:spTree>
    <p:extLst>
      <p:ext uri="{BB962C8B-B14F-4D97-AF65-F5344CB8AC3E}">
        <p14:creationId xmlns:p14="http://schemas.microsoft.com/office/powerpoint/2010/main" val="1049211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freepages.genealogy.rootsweb.ancestry.com/~opus/p3598.htm#c3598.8"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freepages.genealogy.rootsweb.ancestry.com/~opus/p3598.htm#c3598.3"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5752"/>
            <a:ext cx="8382000" cy="4401205"/>
          </a:xfrm>
          <a:prstGeom prst="rect">
            <a:avLst/>
          </a:prstGeom>
          <a:solidFill>
            <a:schemeClr val="accent6">
              <a:lumMod val="20000"/>
              <a:lumOff val="80000"/>
            </a:schemeClr>
          </a:solid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4000" b="1" i="1" dirty="0" smtClean="0">
                <a:solidFill>
                  <a:schemeClr val="accent5">
                    <a:lumMod val="75000"/>
                  </a:schemeClr>
                </a:solidFill>
              </a:rPr>
              <a:t>Prayer is an offering up of our desires unto God, for things agreeable to His will, in the name of Christ, with confession of our sins, and thankful acknowledgment of His mercies. </a:t>
            </a:r>
          </a:p>
          <a:p>
            <a:endParaRPr lang="en-US" sz="4000" b="1" i="1" dirty="0">
              <a:solidFill>
                <a:schemeClr val="accent5">
                  <a:lumMod val="75000"/>
                </a:schemeClr>
              </a:solidFill>
            </a:endParaRPr>
          </a:p>
        </p:txBody>
      </p:sp>
    </p:spTree>
    <p:extLst>
      <p:ext uri="{BB962C8B-B14F-4D97-AF65-F5344CB8AC3E}">
        <p14:creationId xmlns:p14="http://schemas.microsoft.com/office/powerpoint/2010/main" val="1973714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14350"/>
            <a:ext cx="7696200" cy="2554545"/>
          </a:xfrm>
          <a:prstGeom prst="rect">
            <a:avLst/>
          </a:prstGeom>
          <a:noFill/>
        </p:spPr>
        <p:txBody>
          <a:bodyPr wrap="square" rtlCol="0">
            <a:spAutoFit/>
          </a:bodyPr>
          <a:lstStyle/>
          <a:p>
            <a:r>
              <a:rPr lang="en-US" sz="3200" b="1" dirty="0" smtClean="0"/>
              <a:t>First: Proofs of the Assistance of the Spirit of God in Prayer</a:t>
            </a:r>
          </a:p>
          <a:p>
            <a:endParaRPr lang="en-US" sz="3200" dirty="0" smtClean="0"/>
          </a:p>
          <a:p>
            <a:r>
              <a:rPr lang="en-US" sz="3200" dirty="0"/>
              <a:t>	</a:t>
            </a:r>
            <a:r>
              <a:rPr lang="en-US" sz="3200" dirty="0" smtClean="0"/>
              <a:t>Express Texts</a:t>
            </a:r>
            <a:endParaRPr lang="en-US" sz="3200" dirty="0"/>
          </a:p>
          <a:p>
            <a:r>
              <a:rPr lang="en-US" sz="3200" dirty="0" smtClean="0"/>
              <a:t>	</a:t>
            </a:r>
            <a:endParaRPr lang="en-US" sz="3200" dirty="0"/>
          </a:p>
        </p:txBody>
      </p:sp>
    </p:spTree>
    <p:extLst>
      <p:ext uri="{BB962C8B-B14F-4D97-AF65-F5344CB8AC3E}">
        <p14:creationId xmlns:p14="http://schemas.microsoft.com/office/powerpoint/2010/main" val="1467540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14350"/>
            <a:ext cx="7696200" cy="3046988"/>
          </a:xfrm>
          <a:prstGeom prst="rect">
            <a:avLst/>
          </a:prstGeom>
          <a:noFill/>
        </p:spPr>
        <p:txBody>
          <a:bodyPr wrap="square" rtlCol="0">
            <a:spAutoFit/>
          </a:bodyPr>
          <a:lstStyle/>
          <a:p>
            <a:r>
              <a:rPr lang="en-US" sz="3200" b="1" dirty="0" smtClean="0"/>
              <a:t>First: Proofs of the Assistance of the Spirit of God in Prayer</a:t>
            </a:r>
          </a:p>
          <a:p>
            <a:endParaRPr lang="en-US" sz="3200" dirty="0" smtClean="0"/>
          </a:p>
          <a:p>
            <a:r>
              <a:rPr lang="en-US" sz="3200" dirty="0"/>
              <a:t>	</a:t>
            </a:r>
            <a:r>
              <a:rPr lang="en-US" sz="3200" dirty="0" smtClean="0"/>
              <a:t>Express Texts</a:t>
            </a:r>
          </a:p>
          <a:p>
            <a:r>
              <a:rPr lang="en-US" sz="3200" dirty="0"/>
              <a:t>	</a:t>
            </a:r>
            <a:r>
              <a:rPr lang="en-US" sz="3200" dirty="0" smtClean="0"/>
              <a:t>Collateral Scriptures</a:t>
            </a:r>
            <a:endParaRPr lang="en-US" sz="3200" dirty="0"/>
          </a:p>
          <a:p>
            <a:r>
              <a:rPr lang="en-US" sz="3200" dirty="0" smtClean="0"/>
              <a:t>	</a:t>
            </a:r>
            <a:endParaRPr lang="en-US" sz="3200" dirty="0"/>
          </a:p>
        </p:txBody>
      </p:sp>
    </p:spTree>
    <p:extLst>
      <p:ext uri="{BB962C8B-B14F-4D97-AF65-F5344CB8AC3E}">
        <p14:creationId xmlns:p14="http://schemas.microsoft.com/office/powerpoint/2010/main" val="1467540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14350"/>
            <a:ext cx="7696200" cy="2554545"/>
          </a:xfrm>
          <a:prstGeom prst="rect">
            <a:avLst/>
          </a:prstGeom>
          <a:noFill/>
        </p:spPr>
        <p:txBody>
          <a:bodyPr wrap="square" rtlCol="0">
            <a:spAutoFit/>
          </a:bodyPr>
          <a:lstStyle/>
          <a:p>
            <a:r>
              <a:rPr lang="en-US" sz="3200" b="1" dirty="0" smtClean="0"/>
              <a:t>First: Proofs of the Assistance of the Spirit of God in Prayer</a:t>
            </a:r>
          </a:p>
          <a:p>
            <a:endParaRPr lang="en-US" sz="3200" dirty="0" smtClean="0"/>
          </a:p>
          <a:p>
            <a:r>
              <a:rPr lang="en-US" sz="3200" dirty="0"/>
              <a:t>	</a:t>
            </a:r>
            <a:r>
              <a:rPr lang="en-US" sz="3200" dirty="0" smtClean="0"/>
              <a:t>Express Texts</a:t>
            </a:r>
            <a:endParaRPr lang="en-US" sz="3200" dirty="0"/>
          </a:p>
          <a:p>
            <a:r>
              <a:rPr lang="en-US" sz="3200" dirty="0" smtClean="0"/>
              <a:t>	</a:t>
            </a:r>
            <a:endParaRPr lang="en-US" sz="3200" dirty="0"/>
          </a:p>
        </p:txBody>
      </p:sp>
    </p:spTree>
    <p:extLst>
      <p:ext uri="{BB962C8B-B14F-4D97-AF65-F5344CB8AC3E}">
        <p14:creationId xmlns:p14="http://schemas.microsoft.com/office/powerpoint/2010/main" val="1467540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14350"/>
            <a:ext cx="7696200" cy="2062103"/>
          </a:xfrm>
          <a:prstGeom prst="rect">
            <a:avLst/>
          </a:prstGeom>
          <a:noFill/>
        </p:spPr>
        <p:txBody>
          <a:bodyPr wrap="square" rtlCol="0">
            <a:spAutoFit/>
          </a:bodyPr>
          <a:lstStyle/>
          <a:p>
            <a:r>
              <a:rPr lang="en-US" sz="3200" dirty="0" smtClean="0"/>
              <a:t>Proofs of the Assistance of the Spirit of God in Prayer</a:t>
            </a:r>
          </a:p>
          <a:p>
            <a:endParaRPr lang="en-US" sz="3200" dirty="0"/>
          </a:p>
          <a:p>
            <a:r>
              <a:rPr lang="en-US" sz="3200" dirty="0" smtClean="0"/>
              <a:t>	Galatians 4:6</a:t>
            </a:r>
          </a:p>
        </p:txBody>
      </p:sp>
    </p:spTree>
    <p:extLst>
      <p:ext uri="{BB962C8B-B14F-4D97-AF65-F5344CB8AC3E}">
        <p14:creationId xmlns:p14="http://schemas.microsoft.com/office/powerpoint/2010/main" val="1625622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14350"/>
            <a:ext cx="7696200" cy="2554545"/>
          </a:xfrm>
          <a:prstGeom prst="rect">
            <a:avLst/>
          </a:prstGeom>
          <a:noFill/>
        </p:spPr>
        <p:txBody>
          <a:bodyPr wrap="square" rtlCol="0">
            <a:spAutoFit/>
          </a:bodyPr>
          <a:lstStyle/>
          <a:p>
            <a:r>
              <a:rPr lang="en-US" sz="3200" dirty="0" smtClean="0"/>
              <a:t>Proofs of the Assistance of the Spirit of God in Prayer</a:t>
            </a:r>
          </a:p>
          <a:p>
            <a:endParaRPr lang="en-US" sz="3200" dirty="0"/>
          </a:p>
          <a:p>
            <a:r>
              <a:rPr lang="en-US" sz="3200" dirty="0" smtClean="0"/>
              <a:t>	Galatians 4:6</a:t>
            </a:r>
          </a:p>
          <a:p>
            <a:r>
              <a:rPr lang="en-US" sz="3200" dirty="0"/>
              <a:t>	</a:t>
            </a:r>
            <a:r>
              <a:rPr lang="en-US" sz="3200" dirty="0" smtClean="0"/>
              <a:t>Romans 8:26</a:t>
            </a:r>
          </a:p>
        </p:txBody>
      </p:sp>
    </p:spTree>
    <p:extLst>
      <p:ext uri="{BB962C8B-B14F-4D97-AF65-F5344CB8AC3E}">
        <p14:creationId xmlns:p14="http://schemas.microsoft.com/office/powerpoint/2010/main" val="2892772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14350"/>
            <a:ext cx="7696200" cy="3046988"/>
          </a:xfrm>
          <a:prstGeom prst="rect">
            <a:avLst/>
          </a:prstGeom>
          <a:noFill/>
        </p:spPr>
        <p:txBody>
          <a:bodyPr wrap="square" rtlCol="0">
            <a:spAutoFit/>
          </a:bodyPr>
          <a:lstStyle/>
          <a:p>
            <a:r>
              <a:rPr lang="en-US" sz="3200" dirty="0" smtClean="0"/>
              <a:t>Proofs of the Assistance of the Spirit of God in Prayer</a:t>
            </a:r>
          </a:p>
          <a:p>
            <a:endParaRPr lang="en-US" sz="3200" dirty="0"/>
          </a:p>
          <a:p>
            <a:r>
              <a:rPr lang="en-US" sz="3200" dirty="0" smtClean="0"/>
              <a:t>	Galatians 4:6</a:t>
            </a:r>
          </a:p>
          <a:p>
            <a:r>
              <a:rPr lang="en-US" sz="3200" dirty="0"/>
              <a:t>	</a:t>
            </a:r>
            <a:r>
              <a:rPr lang="en-US" sz="3200" dirty="0" smtClean="0"/>
              <a:t>Romans 8:26</a:t>
            </a:r>
          </a:p>
          <a:p>
            <a:r>
              <a:rPr lang="en-US" sz="3200" dirty="0"/>
              <a:t>	</a:t>
            </a:r>
            <a:r>
              <a:rPr lang="en-US" sz="3200" dirty="0" smtClean="0"/>
              <a:t>Luke 11:13</a:t>
            </a:r>
          </a:p>
        </p:txBody>
      </p:sp>
    </p:spTree>
    <p:extLst>
      <p:ext uri="{BB962C8B-B14F-4D97-AF65-F5344CB8AC3E}">
        <p14:creationId xmlns:p14="http://schemas.microsoft.com/office/powerpoint/2010/main" val="1307396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14350"/>
            <a:ext cx="7696200" cy="3539430"/>
          </a:xfrm>
          <a:prstGeom prst="rect">
            <a:avLst/>
          </a:prstGeom>
          <a:noFill/>
        </p:spPr>
        <p:txBody>
          <a:bodyPr wrap="square" rtlCol="0">
            <a:spAutoFit/>
          </a:bodyPr>
          <a:lstStyle/>
          <a:p>
            <a:r>
              <a:rPr lang="en-US" sz="3200" dirty="0" smtClean="0"/>
              <a:t>Proofs of the Assistance of the Spirit of God in Prayer</a:t>
            </a:r>
          </a:p>
          <a:p>
            <a:endParaRPr lang="en-US" sz="3200" dirty="0"/>
          </a:p>
          <a:p>
            <a:r>
              <a:rPr lang="en-US" sz="3200" dirty="0" smtClean="0"/>
              <a:t>	Galatians 4:6</a:t>
            </a:r>
          </a:p>
          <a:p>
            <a:r>
              <a:rPr lang="en-US" sz="3200" dirty="0"/>
              <a:t>	</a:t>
            </a:r>
            <a:r>
              <a:rPr lang="en-US" sz="3200" dirty="0" smtClean="0"/>
              <a:t>Romans 8:26</a:t>
            </a:r>
          </a:p>
          <a:p>
            <a:r>
              <a:rPr lang="en-US" sz="3200" dirty="0"/>
              <a:t>	</a:t>
            </a:r>
            <a:r>
              <a:rPr lang="en-US" sz="3200" dirty="0" smtClean="0"/>
              <a:t>Luke 11:13</a:t>
            </a:r>
          </a:p>
          <a:p>
            <a:r>
              <a:rPr lang="en-US" sz="3200" dirty="0"/>
              <a:t>	</a:t>
            </a:r>
            <a:r>
              <a:rPr lang="en-US" sz="3200" dirty="0" smtClean="0"/>
              <a:t>Ephesians 6:18</a:t>
            </a:r>
          </a:p>
        </p:txBody>
      </p:sp>
    </p:spTree>
    <p:extLst>
      <p:ext uri="{BB962C8B-B14F-4D97-AF65-F5344CB8AC3E}">
        <p14:creationId xmlns:p14="http://schemas.microsoft.com/office/powerpoint/2010/main" val="382732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14350"/>
            <a:ext cx="7696200" cy="4031873"/>
          </a:xfrm>
          <a:prstGeom prst="rect">
            <a:avLst/>
          </a:prstGeom>
          <a:noFill/>
        </p:spPr>
        <p:txBody>
          <a:bodyPr wrap="square" rtlCol="0">
            <a:spAutoFit/>
          </a:bodyPr>
          <a:lstStyle/>
          <a:p>
            <a:r>
              <a:rPr lang="en-US" sz="3200" dirty="0" smtClean="0"/>
              <a:t>Proofs of the Assistance of the Spirit of God in Prayer</a:t>
            </a:r>
          </a:p>
          <a:p>
            <a:endParaRPr lang="en-US" sz="3200" dirty="0"/>
          </a:p>
          <a:p>
            <a:r>
              <a:rPr lang="en-US" sz="3200" dirty="0" smtClean="0"/>
              <a:t>	Galatians 4:6</a:t>
            </a:r>
          </a:p>
          <a:p>
            <a:r>
              <a:rPr lang="en-US" sz="3200" dirty="0"/>
              <a:t>	</a:t>
            </a:r>
            <a:r>
              <a:rPr lang="en-US" sz="3200" dirty="0" smtClean="0"/>
              <a:t>Romans 8:26</a:t>
            </a:r>
          </a:p>
          <a:p>
            <a:r>
              <a:rPr lang="en-US" sz="3200" dirty="0"/>
              <a:t>	</a:t>
            </a:r>
            <a:r>
              <a:rPr lang="en-US" sz="3200" dirty="0" smtClean="0"/>
              <a:t>Luke 11:13</a:t>
            </a:r>
          </a:p>
          <a:p>
            <a:r>
              <a:rPr lang="en-US" sz="3200" dirty="0"/>
              <a:t>	</a:t>
            </a:r>
            <a:r>
              <a:rPr lang="en-US" sz="3200" dirty="0" smtClean="0"/>
              <a:t>Ephesians 6:18</a:t>
            </a:r>
          </a:p>
          <a:p>
            <a:r>
              <a:rPr lang="en-US" sz="3200" dirty="0"/>
              <a:t>	</a:t>
            </a:r>
            <a:r>
              <a:rPr lang="en-US" sz="3200" dirty="0" smtClean="0"/>
              <a:t>Jude 20</a:t>
            </a:r>
          </a:p>
        </p:txBody>
      </p:sp>
    </p:spTree>
    <p:extLst>
      <p:ext uri="{BB962C8B-B14F-4D97-AF65-F5344CB8AC3E}">
        <p14:creationId xmlns:p14="http://schemas.microsoft.com/office/powerpoint/2010/main" val="382732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2530" name="Picture 2" descr="John Owen by John Greenh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14350"/>
            <a:ext cx="3409261" cy="422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432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2530" name="Picture 2" descr="John Owen by John Greenh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14350"/>
            <a:ext cx="3409261" cy="42229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666750"/>
            <a:ext cx="4267200" cy="584775"/>
          </a:xfrm>
          <a:prstGeom prst="rect">
            <a:avLst/>
          </a:prstGeom>
          <a:noFill/>
        </p:spPr>
        <p:txBody>
          <a:bodyPr wrap="square" rtlCol="0">
            <a:spAutoFit/>
          </a:bodyPr>
          <a:lstStyle/>
          <a:p>
            <a:r>
              <a:rPr lang="en-US" sz="3200" b="1" dirty="0" smtClean="0">
                <a:solidFill>
                  <a:schemeClr val="bg1"/>
                </a:solidFill>
              </a:rPr>
              <a:t>John Owen </a:t>
            </a:r>
            <a:r>
              <a:rPr lang="en-US" sz="3200" dirty="0" smtClean="0">
                <a:solidFill>
                  <a:schemeClr val="bg1"/>
                </a:solidFill>
              </a:rPr>
              <a:t>(1616-1683)</a:t>
            </a:r>
            <a:endParaRPr lang="en-US" sz="3200" dirty="0">
              <a:solidFill>
                <a:schemeClr val="bg1"/>
              </a:solidFill>
            </a:endParaRPr>
          </a:p>
        </p:txBody>
      </p:sp>
    </p:spTree>
    <p:extLst>
      <p:ext uri="{BB962C8B-B14F-4D97-AF65-F5344CB8AC3E}">
        <p14:creationId xmlns:p14="http://schemas.microsoft.com/office/powerpoint/2010/main" val="4279437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098" name="Picture 2" descr="Isaac Watts from N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76" y="-857250"/>
            <a:ext cx="9296400" cy="111851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6629400"/>
            <a:ext cx="7315200" cy="1200329"/>
          </a:xfrm>
          <a:prstGeom prst="rect">
            <a:avLst/>
          </a:prstGeom>
          <a:noFill/>
        </p:spPr>
        <p:txBody>
          <a:bodyPr wrap="square" rtlCol="0">
            <a:spAutoFit/>
          </a:bodyPr>
          <a:lstStyle/>
          <a:p>
            <a:r>
              <a:rPr lang="en-US" dirty="0">
                <a:solidFill>
                  <a:schemeClr val="bg1"/>
                </a:solidFill>
              </a:rPr>
              <a:t>One of three known examples and perhaps an early copy of the portrait in </a:t>
            </a:r>
            <a:r>
              <a:rPr lang="en-US" dirty="0" err="1">
                <a:solidFill>
                  <a:schemeClr val="bg1"/>
                </a:solidFill>
              </a:rPr>
              <a:t>Dr</a:t>
            </a:r>
            <a:r>
              <a:rPr lang="en-US" dirty="0">
                <a:solidFill>
                  <a:schemeClr val="bg1"/>
                </a:solidFill>
              </a:rPr>
              <a:t> Williams' Library or that at New College, London. It is said to have been painted for Sir Thomas Abney, Lord Mayor of London, and an enthusiastic nonconformist, in whose house Watts spent the last thirty years of his life. </a:t>
            </a:r>
          </a:p>
        </p:txBody>
      </p:sp>
      <p:sp>
        <p:nvSpPr>
          <p:cNvPr id="5" name="TextBox 4"/>
          <p:cNvSpPr txBox="1"/>
          <p:nvPr/>
        </p:nvSpPr>
        <p:spPr>
          <a:xfrm>
            <a:off x="6172200" y="4248150"/>
            <a:ext cx="2743200" cy="584775"/>
          </a:xfrm>
          <a:prstGeom prst="rect">
            <a:avLst/>
          </a:prstGeom>
          <a:noFill/>
        </p:spPr>
        <p:txBody>
          <a:bodyPr wrap="square" rtlCol="0">
            <a:spAutoFit/>
          </a:bodyPr>
          <a:lstStyle/>
          <a:p>
            <a:r>
              <a:rPr lang="en-US" sz="3200" dirty="0" smtClean="0">
                <a:solidFill>
                  <a:schemeClr val="bg1"/>
                </a:solidFill>
              </a:rPr>
              <a:t>1674-1748</a:t>
            </a:r>
            <a:endParaRPr lang="en-US" sz="3200" dirty="0">
              <a:solidFill>
                <a:schemeClr val="bg1"/>
              </a:solidFill>
            </a:endParaRPr>
          </a:p>
        </p:txBody>
      </p:sp>
    </p:spTree>
    <p:extLst>
      <p:ext uri="{BB962C8B-B14F-4D97-AF65-F5344CB8AC3E}">
        <p14:creationId xmlns:p14="http://schemas.microsoft.com/office/powerpoint/2010/main" val="15446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Box 2"/>
          <p:cNvSpPr txBox="1"/>
          <p:nvPr/>
        </p:nvSpPr>
        <p:spPr>
          <a:xfrm>
            <a:off x="381000" y="361950"/>
            <a:ext cx="8458200" cy="584775"/>
          </a:xfrm>
          <a:prstGeom prst="rect">
            <a:avLst/>
          </a:prstGeom>
          <a:noFill/>
        </p:spPr>
        <p:txBody>
          <a:bodyPr wrap="square" rtlCol="0">
            <a:spAutoFit/>
          </a:bodyPr>
          <a:lstStyle/>
          <a:p>
            <a:endParaRPr lang="en-US" sz="3200" dirty="0"/>
          </a:p>
        </p:txBody>
      </p:sp>
      <p:sp>
        <p:nvSpPr>
          <p:cNvPr id="4" name="TextBox 3"/>
          <p:cNvSpPr txBox="1"/>
          <p:nvPr/>
        </p:nvSpPr>
        <p:spPr>
          <a:xfrm>
            <a:off x="304800" y="361950"/>
            <a:ext cx="8534400" cy="4524315"/>
          </a:xfrm>
          <a:prstGeom prst="rect">
            <a:avLst/>
          </a:prstGeom>
          <a:noFill/>
        </p:spPr>
        <p:txBody>
          <a:bodyPr wrap="square" rtlCol="0">
            <a:spAutoFit/>
          </a:bodyPr>
          <a:lstStyle/>
          <a:p>
            <a:r>
              <a:rPr lang="en-US" sz="3200" i="1" dirty="0" smtClean="0">
                <a:latin typeface="Baskerville Old Face" panose="02020602080505020303" pitchFamily="18" charset="0"/>
              </a:rPr>
              <a:t>	</a:t>
            </a:r>
            <a:r>
              <a:rPr lang="en-US" sz="3200" i="1" dirty="0" smtClean="0">
                <a:solidFill>
                  <a:schemeClr val="bg1"/>
                </a:solidFill>
                <a:latin typeface="Baskerville Old Face" panose="02020602080505020303" pitchFamily="18" charset="0"/>
              </a:rPr>
              <a:t>I do not think that the Spirit </a:t>
            </a:r>
            <a:r>
              <a:rPr lang="en-US" sz="3200" i="1" dirty="0" err="1" smtClean="0">
                <a:solidFill>
                  <a:schemeClr val="bg1"/>
                </a:solidFill>
                <a:latin typeface="Baskerville Old Face" panose="02020602080505020303" pitchFamily="18" charset="0"/>
              </a:rPr>
              <a:t>worketh</a:t>
            </a:r>
            <a:r>
              <a:rPr lang="en-US" sz="3200" i="1" dirty="0" smtClean="0">
                <a:solidFill>
                  <a:schemeClr val="bg1"/>
                </a:solidFill>
                <a:latin typeface="Baskerville Old Face" panose="02020602080505020303" pitchFamily="18" charset="0"/>
              </a:rPr>
              <a:t> supplications in us by an immediate, supernatural, divine afflatus, so he inspired the prophets of old. . . But I do say (let the proud, carnal world despise it whilst they please, and at their peril) that the Spirit of God doth graciously, in the prayers of believers, carry out and act their souls and minds in desires  and requests, which, for the matter of them, are far above their natural contrivances and inventions.</a:t>
            </a:r>
            <a:endParaRPr lang="en-US" sz="3200" i="1" dirty="0">
              <a:solidFill>
                <a:schemeClr val="bg1"/>
              </a:solidFill>
              <a:latin typeface="Baskerville Old Face" panose="02020602080505020303" pitchFamily="18" charset="0"/>
            </a:endParaRPr>
          </a:p>
        </p:txBody>
      </p:sp>
      <p:sp>
        <p:nvSpPr>
          <p:cNvPr id="5" name="TextBox 4"/>
          <p:cNvSpPr txBox="1"/>
          <p:nvPr/>
        </p:nvSpPr>
        <p:spPr>
          <a:xfrm>
            <a:off x="1143000" y="5238750"/>
            <a:ext cx="6096000" cy="369332"/>
          </a:xfrm>
          <a:prstGeom prst="rect">
            <a:avLst/>
          </a:prstGeom>
          <a:noFill/>
        </p:spPr>
        <p:txBody>
          <a:bodyPr wrap="square" rtlCol="0">
            <a:spAutoFit/>
          </a:bodyPr>
          <a:lstStyle/>
          <a:p>
            <a:r>
              <a:rPr lang="en-US" dirty="0" smtClean="0"/>
              <a:t>Works, III, 398</a:t>
            </a:r>
            <a:endParaRPr lang="en-US" dirty="0"/>
          </a:p>
        </p:txBody>
      </p:sp>
    </p:spTree>
    <p:extLst>
      <p:ext uri="{BB962C8B-B14F-4D97-AF65-F5344CB8AC3E}">
        <p14:creationId xmlns:p14="http://schemas.microsoft.com/office/powerpoint/2010/main" val="1625622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6138" y="514350"/>
            <a:ext cx="7696200" cy="1077218"/>
          </a:xfrm>
          <a:prstGeom prst="rect">
            <a:avLst/>
          </a:prstGeom>
          <a:noFill/>
        </p:spPr>
        <p:txBody>
          <a:bodyPr wrap="square" rtlCol="0">
            <a:spAutoFit/>
          </a:bodyPr>
          <a:lstStyle/>
          <a:p>
            <a:r>
              <a:rPr lang="en-US" sz="3200" b="1" dirty="0" smtClean="0"/>
              <a:t>Proofs of the Assistance of the Spirit of God in Prayer</a:t>
            </a:r>
          </a:p>
        </p:txBody>
      </p:sp>
    </p:spTree>
    <p:extLst>
      <p:ext uri="{BB962C8B-B14F-4D97-AF65-F5344CB8AC3E}">
        <p14:creationId xmlns:p14="http://schemas.microsoft.com/office/powerpoint/2010/main" val="1625622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14350"/>
            <a:ext cx="7696200" cy="2062103"/>
          </a:xfrm>
          <a:prstGeom prst="rect">
            <a:avLst/>
          </a:prstGeom>
          <a:noFill/>
        </p:spPr>
        <p:txBody>
          <a:bodyPr wrap="square" rtlCol="0">
            <a:spAutoFit/>
          </a:bodyPr>
          <a:lstStyle/>
          <a:p>
            <a:r>
              <a:rPr lang="en-US" sz="3200" dirty="0" smtClean="0"/>
              <a:t>Proofs of the Assistance of the Spirit of God in Prayer</a:t>
            </a:r>
          </a:p>
          <a:p>
            <a:endParaRPr lang="en-US" sz="3200" dirty="0"/>
          </a:p>
          <a:p>
            <a:r>
              <a:rPr lang="en-US" sz="3200" b="1" dirty="0" smtClean="0"/>
              <a:t>How the Spirit Assists Us in Prayer</a:t>
            </a:r>
            <a:endParaRPr lang="en-US" sz="3200" b="1" dirty="0"/>
          </a:p>
        </p:txBody>
      </p:sp>
    </p:spTree>
    <p:extLst>
      <p:ext uri="{BB962C8B-B14F-4D97-AF65-F5344CB8AC3E}">
        <p14:creationId xmlns:p14="http://schemas.microsoft.com/office/powerpoint/2010/main" val="1625622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42900"/>
            <a:ext cx="7696200" cy="2862322"/>
          </a:xfrm>
          <a:prstGeom prst="rect">
            <a:avLst/>
          </a:prstGeom>
          <a:noFill/>
        </p:spPr>
        <p:txBody>
          <a:bodyPr wrap="square" rtlCol="0">
            <a:spAutoFit/>
          </a:bodyPr>
          <a:lstStyle/>
          <a:p>
            <a:r>
              <a:rPr lang="en-US" sz="3600" b="1" i="1" dirty="0" smtClean="0">
                <a:solidFill>
                  <a:schemeClr val="accent6">
                    <a:lumMod val="50000"/>
                  </a:schemeClr>
                </a:solidFill>
              </a:rPr>
              <a:t>	I have diligently consulted the Word of God. And so far as I am able to judge or determine, his assistance in prayer may be reduced to the   following particulars.</a:t>
            </a:r>
            <a:endParaRPr lang="en-US" sz="3600" b="1" i="1" dirty="0">
              <a:solidFill>
                <a:schemeClr val="accent6">
                  <a:lumMod val="50000"/>
                </a:schemeClr>
              </a:solidFill>
            </a:endParaRPr>
          </a:p>
        </p:txBody>
      </p:sp>
      <p:pic>
        <p:nvPicPr>
          <p:cNvPr id="1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37"/>
          <a:stretch/>
        </p:blipFill>
        <p:spPr bwMode="auto">
          <a:xfrm>
            <a:off x="7010400" y="2328059"/>
            <a:ext cx="1833562" cy="26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633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37"/>
          <a:stretch/>
        </p:blipFill>
        <p:spPr bwMode="auto">
          <a:xfrm>
            <a:off x="7010400" y="2328059"/>
            <a:ext cx="1833562" cy="26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342900"/>
            <a:ext cx="7696200" cy="1200329"/>
          </a:xfrm>
          <a:prstGeom prst="rect">
            <a:avLst/>
          </a:prstGeom>
          <a:noFill/>
        </p:spPr>
        <p:txBody>
          <a:bodyPr wrap="square" rtlCol="0">
            <a:spAutoFit/>
          </a:bodyPr>
          <a:lstStyle/>
          <a:p>
            <a:r>
              <a:rPr lang="en-US" sz="3600" b="1" i="1" dirty="0" smtClean="0">
                <a:solidFill>
                  <a:schemeClr val="accent6">
                    <a:lumMod val="50000"/>
                  </a:schemeClr>
                </a:solidFill>
              </a:rPr>
              <a:t>1.	He bestows upon us our natural capacities,</a:t>
            </a:r>
            <a:endParaRPr lang="en-US" sz="3600" b="1" i="1" dirty="0">
              <a:solidFill>
                <a:schemeClr val="accent6">
                  <a:lumMod val="50000"/>
                </a:schemeClr>
              </a:solidFill>
            </a:endParaRPr>
          </a:p>
        </p:txBody>
      </p:sp>
    </p:spTree>
    <p:extLst>
      <p:ext uri="{BB962C8B-B14F-4D97-AF65-F5344CB8AC3E}">
        <p14:creationId xmlns:p14="http://schemas.microsoft.com/office/powerpoint/2010/main" val="2024209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37"/>
          <a:stretch/>
        </p:blipFill>
        <p:spPr bwMode="auto">
          <a:xfrm>
            <a:off x="7010400" y="2328059"/>
            <a:ext cx="1833562" cy="26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342900"/>
            <a:ext cx="7696200" cy="3170099"/>
          </a:xfrm>
          <a:prstGeom prst="rect">
            <a:avLst/>
          </a:prstGeom>
          <a:noFill/>
        </p:spPr>
        <p:txBody>
          <a:bodyPr wrap="square" rtlCol="0">
            <a:spAutoFit/>
          </a:bodyPr>
          <a:lstStyle/>
          <a:p>
            <a:r>
              <a:rPr lang="en-US" sz="3600" b="1" i="1" dirty="0" smtClean="0">
                <a:solidFill>
                  <a:schemeClr val="accent6">
                    <a:lumMod val="50000"/>
                  </a:schemeClr>
                </a:solidFill>
              </a:rPr>
              <a:t>1.	He bestows upon us our natural capacities, </a:t>
            </a:r>
            <a:r>
              <a:rPr lang="en-US" sz="3200" b="1" dirty="0" smtClean="0">
                <a:solidFill>
                  <a:schemeClr val="accent6">
                    <a:lumMod val="50000"/>
                  </a:schemeClr>
                </a:solidFill>
              </a:rPr>
              <a:t>some degree of understanding, judgment, memory, intelligence and natural     temperament; some measure of           fluency of speech; and readiness to </a:t>
            </a:r>
          </a:p>
          <a:p>
            <a:r>
              <a:rPr lang="en-US" sz="3200" b="1" dirty="0" smtClean="0">
                <a:solidFill>
                  <a:schemeClr val="accent6">
                    <a:lumMod val="50000"/>
                  </a:schemeClr>
                </a:solidFill>
              </a:rPr>
              <a:t>utter the conceptions of our mind.</a:t>
            </a:r>
            <a:endParaRPr lang="en-US" sz="3200" b="1" i="1" dirty="0">
              <a:solidFill>
                <a:schemeClr val="accent6">
                  <a:lumMod val="50000"/>
                </a:schemeClr>
              </a:solidFill>
            </a:endParaRPr>
          </a:p>
        </p:txBody>
      </p:sp>
    </p:spTree>
    <p:extLst>
      <p:ext uri="{BB962C8B-B14F-4D97-AF65-F5344CB8AC3E}">
        <p14:creationId xmlns:p14="http://schemas.microsoft.com/office/powerpoint/2010/main" val="8100810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42900"/>
            <a:ext cx="8386762" cy="1754326"/>
          </a:xfrm>
          <a:prstGeom prst="rect">
            <a:avLst/>
          </a:prstGeom>
          <a:noFill/>
        </p:spPr>
        <p:txBody>
          <a:bodyPr wrap="square" rtlCol="0">
            <a:spAutoFit/>
          </a:bodyPr>
          <a:lstStyle/>
          <a:p>
            <a:r>
              <a:rPr lang="en-US" sz="3600" b="1" i="1" dirty="0" smtClean="0">
                <a:solidFill>
                  <a:schemeClr val="accent6">
                    <a:lumMod val="50000"/>
                  </a:schemeClr>
                </a:solidFill>
              </a:rPr>
              <a:t>2.	He blesses our diligence in reading, hearing, meditation, study and attempts of prayer </a:t>
            </a:r>
            <a:endParaRPr lang="en-US" sz="3600" b="1" dirty="0" smtClean="0">
              <a:solidFill>
                <a:schemeClr val="accent6">
                  <a:lumMod val="50000"/>
                </a:schemeClr>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37"/>
          <a:stretch/>
        </p:blipFill>
        <p:spPr bwMode="auto">
          <a:xfrm>
            <a:off x="7010400" y="2328059"/>
            <a:ext cx="1833562" cy="26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209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1338" y="326362"/>
            <a:ext cx="8392624" cy="4278094"/>
          </a:xfrm>
          <a:prstGeom prst="rect">
            <a:avLst/>
          </a:prstGeom>
          <a:noFill/>
        </p:spPr>
        <p:txBody>
          <a:bodyPr wrap="square" rtlCol="0">
            <a:spAutoFit/>
          </a:bodyPr>
          <a:lstStyle/>
          <a:p>
            <a:r>
              <a:rPr lang="en-US" sz="3600" b="1" i="1" dirty="0" smtClean="0">
                <a:solidFill>
                  <a:schemeClr val="accent6">
                    <a:lumMod val="50000"/>
                  </a:schemeClr>
                </a:solidFill>
              </a:rPr>
              <a:t>2.	He blesses our diligence in reading, hearing, meditation, study and attempts of prayer </a:t>
            </a:r>
            <a:r>
              <a:rPr lang="en-US" sz="3200" b="1" dirty="0" smtClean="0">
                <a:solidFill>
                  <a:schemeClr val="accent6">
                    <a:lumMod val="50000"/>
                  </a:schemeClr>
                </a:solidFill>
              </a:rPr>
              <a:t>by which, while we attend to useful rules and instructions, we treasure                       up a store of material for this duty                     and learn by degrees to express our         thoughts with propriety and decency,                  to our own and others’ edification.</a:t>
            </a:r>
            <a:r>
              <a:rPr lang="en-US" sz="3600" b="1" dirty="0" smtClean="0">
                <a:solidFill>
                  <a:schemeClr val="accent6">
                    <a:lumMod val="50000"/>
                  </a:schemeClr>
                </a:solidFill>
              </a:rPr>
              <a:t> </a:t>
            </a:r>
            <a:endParaRPr lang="en-US" sz="3600" b="1" i="1" dirty="0">
              <a:solidFill>
                <a:schemeClr val="accent6">
                  <a:lumMod val="50000"/>
                </a:schemeClr>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37"/>
          <a:stretch/>
        </p:blipFill>
        <p:spPr bwMode="auto">
          <a:xfrm>
            <a:off x="7010400" y="2328059"/>
            <a:ext cx="1833562" cy="26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514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42900"/>
            <a:ext cx="7696200" cy="3416320"/>
          </a:xfrm>
          <a:prstGeom prst="rect">
            <a:avLst/>
          </a:prstGeom>
          <a:noFill/>
        </p:spPr>
        <p:txBody>
          <a:bodyPr wrap="square" rtlCol="0">
            <a:spAutoFit/>
          </a:bodyPr>
          <a:lstStyle/>
          <a:p>
            <a:r>
              <a:rPr lang="en-US" sz="3600" b="1" i="1" dirty="0" smtClean="0">
                <a:solidFill>
                  <a:schemeClr val="accent6">
                    <a:lumMod val="50000"/>
                  </a:schemeClr>
                </a:solidFill>
              </a:rPr>
              <a:t>	He sanctifies our memory, to treasure up those parts of the Holy Scripture that are proper to be used in prayer; he makes it faithful to        retain them and ready to recall        them at proper times.</a:t>
            </a:r>
            <a:endParaRPr lang="en-US" sz="3600" b="1" i="1" dirty="0">
              <a:solidFill>
                <a:schemeClr val="accent6">
                  <a:lumMod val="50000"/>
                </a:schemeClr>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37"/>
          <a:stretch/>
        </p:blipFill>
        <p:spPr bwMode="auto">
          <a:xfrm>
            <a:off x="7010400" y="2328059"/>
            <a:ext cx="1833562" cy="26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209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42900"/>
            <a:ext cx="7696200" cy="1754326"/>
          </a:xfrm>
          <a:prstGeom prst="rect">
            <a:avLst/>
          </a:prstGeom>
          <a:noFill/>
        </p:spPr>
        <p:txBody>
          <a:bodyPr wrap="square" rtlCol="0">
            <a:spAutoFit/>
          </a:bodyPr>
          <a:lstStyle/>
          <a:p>
            <a:pPr marL="742950" indent="-742950">
              <a:buAutoNum type="arabicPeriod" startAt="3"/>
            </a:pPr>
            <a:r>
              <a:rPr lang="en-US" sz="3600" b="1" i="1" dirty="0" smtClean="0">
                <a:solidFill>
                  <a:schemeClr val="accent6">
                    <a:lumMod val="50000"/>
                  </a:schemeClr>
                </a:solidFill>
              </a:rPr>
              <a:t>He inclines our hearts to pray </a:t>
            </a:r>
            <a:r>
              <a:rPr lang="en-US" sz="3600" b="1" dirty="0" smtClean="0">
                <a:solidFill>
                  <a:schemeClr val="accent6">
                    <a:lumMod val="50000"/>
                  </a:schemeClr>
                </a:solidFill>
              </a:rPr>
              <a:t>and keeps them intent upon the work.</a:t>
            </a:r>
          </a:p>
          <a:p>
            <a:endParaRPr lang="en-US" sz="3600" b="1" i="1" dirty="0">
              <a:solidFill>
                <a:schemeClr val="accent6">
                  <a:lumMod val="50000"/>
                </a:schemeClr>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37"/>
          <a:stretch/>
        </p:blipFill>
        <p:spPr bwMode="auto">
          <a:xfrm>
            <a:off x="7010400" y="2328059"/>
            <a:ext cx="1833562" cy="26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20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2/2e/Watts_Park.jpg/1280px-Watts_P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7650"/>
            <a:ext cx="9144000" cy="7535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010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42901"/>
            <a:ext cx="7696200" cy="4093428"/>
          </a:xfrm>
          <a:prstGeom prst="rect">
            <a:avLst/>
          </a:prstGeom>
          <a:noFill/>
        </p:spPr>
        <p:txBody>
          <a:bodyPr wrap="square" rtlCol="0">
            <a:spAutoFit/>
          </a:bodyPr>
          <a:lstStyle/>
          <a:p>
            <a:r>
              <a:rPr lang="en-US" sz="3600" b="1" i="1" dirty="0" smtClean="0">
                <a:solidFill>
                  <a:schemeClr val="accent6">
                    <a:lumMod val="50000"/>
                  </a:schemeClr>
                </a:solidFill>
              </a:rPr>
              <a:t>	</a:t>
            </a:r>
            <a:r>
              <a:rPr lang="en-US" sz="3200" b="1" i="1" dirty="0" smtClean="0">
                <a:solidFill>
                  <a:schemeClr val="accent6">
                    <a:lumMod val="50000"/>
                  </a:schemeClr>
                </a:solidFill>
              </a:rPr>
              <a:t>There is a natural reluctance to the duties of immediate communion with God and a weariness in them.  It is only the Spirit of God that works a heavenly disposition    in us, that makes us ready to pray      always. . . It is he that kindly and         secretly suggests, “Now is the            accepted time.”</a:t>
            </a:r>
            <a:endParaRPr lang="en-US" sz="3200" b="1" i="1" dirty="0">
              <a:solidFill>
                <a:schemeClr val="accent6">
                  <a:lumMod val="50000"/>
                </a:schemeClr>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37"/>
          <a:stretch/>
        </p:blipFill>
        <p:spPr bwMode="auto">
          <a:xfrm>
            <a:off x="7010400" y="2328059"/>
            <a:ext cx="1833562" cy="26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2096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42900"/>
            <a:ext cx="7696200" cy="2308324"/>
          </a:xfrm>
          <a:prstGeom prst="rect">
            <a:avLst/>
          </a:prstGeom>
          <a:noFill/>
        </p:spPr>
        <p:txBody>
          <a:bodyPr wrap="square" rtlCol="0">
            <a:spAutoFit/>
          </a:bodyPr>
          <a:lstStyle/>
          <a:p>
            <a:r>
              <a:rPr lang="en-US" sz="3600" b="1" dirty="0">
                <a:solidFill>
                  <a:schemeClr val="accent6">
                    <a:lumMod val="50000"/>
                  </a:schemeClr>
                </a:solidFill>
              </a:rPr>
              <a:t>	</a:t>
            </a:r>
            <a:r>
              <a:rPr lang="en-US" sz="3600" b="1" i="1" dirty="0" smtClean="0">
                <a:solidFill>
                  <a:schemeClr val="accent6">
                    <a:lumMod val="50000"/>
                  </a:schemeClr>
                </a:solidFill>
              </a:rPr>
              <a:t>The Spirit says to the soul   secretly, “Seek my face”; and the         soul replies, “Thy face, Lord, will              I seek” (Ps. 27:8). </a:t>
            </a:r>
            <a:endParaRPr lang="en-US" sz="3600" b="1" i="1" dirty="0">
              <a:solidFill>
                <a:schemeClr val="accent6">
                  <a:lumMod val="50000"/>
                </a:schemeClr>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37"/>
          <a:stretch/>
        </p:blipFill>
        <p:spPr bwMode="auto">
          <a:xfrm>
            <a:off x="7010400" y="2328059"/>
            <a:ext cx="1833562" cy="26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742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42900"/>
            <a:ext cx="7696200" cy="1200329"/>
          </a:xfrm>
          <a:prstGeom prst="rect">
            <a:avLst/>
          </a:prstGeom>
          <a:noFill/>
        </p:spPr>
        <p:txBody>
          <a:bodyPr wrap="square" rtlCol="0">
            <a:spAutoFit/>
          </a:bodyPr>
          <a:lstStyle/>
          <a:p>
            <a:r>
              <a:rPr lang="en-US" sz="3600" b="1" i="1" dirty="0" smtClean="0">
                <a:solidFill>
                  <a:schemeClr val="accent6">
                    <a:lumMod val="50000"/>
                  </a:schemeClr>
                </a:solidFill>
              </a:rPr>
              <a:t>4.	He often, by his secret teachings, supplies us with the content for prayer</a:t>
            </a:r>
            <a:endParaRPr lang="en-US" sz="3600" b="1" i="1" dirty="0">
              <a:solidFill>
                <a:schemeClr val="accent6">
                  <a:lumMod val="50000"/>
                </a:schemeClr>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37"/>
          <a:stretch/>
        </p:blipFill>
        <p:spPr bwMode="auto">
          <a:xfrm>
            <a:off x="7010400" y="2328059"/>
            <a:ext cx="1833562" cy="26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4209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2530" name="Picture 2" descr="John Owen by John Greenhi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209550"/>
            <a:ext cx="1871335" cy="23179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666750"/>
            <a:ext cx="6477000" cy="4031873"/>
          </a:xfrm>
          <a:prstGeom prst="rect">
            <a:avLst/>
          </a:prstGeom>
          <a:noFill/>
        </p:spPr>
        <p:txBody>
          <a:bodyPr wrap="square" rtlCol="0">
            <a:spAutoFit/>
          </a:bodyPr>
          <a:lstStyle/>
          <a:p>
            <a:r>
              <a:rPr lang="en-US" sz="3200" b="1" dirty="0" smtClean="0">
                <a:solidFill>
                  <a:schemeClr val="bg1"/>
                </a:solidFill>
              </a:rPr>
              <a:t>John Owen </a:t>
            </a:r>
            <a:r>
              <a:rPr lang="en-US" sz="3200" dirty="0" smtClean="0">
                <a:solidFill>
                  <a:schemeClr val="bg1"/>
                </a:solidFill>
              </a:rPr>
              <a:t>(1616-1683)</a:t>
            </a:r>
          </a:p>
          <a:p>
            <a:endParaRPr lang="en-US" sz="3200" dirty="0">
              <a:solidFill>
                <a:schemeClr val="bg1"/>
              </a:solidFill>
            </a:endParaRPr>
          </a:p>
          <a:p>
            <a:r>
              <a:rPr lang="en-US" sz="3200" i="1" dirty="0" smtClean="0">
                <a:solidFill>
                  <a:schemeClr val="bg1"/>
                </a:solidFill>
              </a:rPr>
              <a:t>	</a:t>
            </a:r>
            <a:r>
              <a:rPr lang="en-US" sz="3200" b="1" i="1" dirty="0" smtClean="0">
                <a:solidFill>
                  <a:schemeClr val="bg1"/>
                </a:solidFill>
              </a:rPr>
              <a:t>By giving us a spiritual insight into the promises of God and the grace of the covenant, whereby we know what to ask upon a spiritual view of the mercy and grace that God hath prepared for us.</a:t>
            </a:r>
            <a:endParaRPr lang="en-US" sz="3200" b="1" i="1" dirty="0">
              <a:solidFill>
                <a:schemeClr val="bg1"/>
              </a:solidFill>
            </a:endParaRPr>
          </a:p>
        </p:txBody>
      </p:sp>
    </p:spTree>
    <p:extLst>
      <p:ext uri="{BB962C8B-B14F-4D97-AF65-F5344CB8AC3E}">
        <p14:creationId xmlns:p14="http://schemas.microsoft.com/office/powerpoint/2010/main" val="283314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42900"/>
            <a:ext cx="7696200" cy="3600986"/>
          </a:xfrm>
          <a:prstGeom prst="rect">
            <a:avLst/>
          </a:prstGeom>
          <a:noFill/>
        </p:spPr>
        <p:txBody>
          <a:bodyPr wrap="square" rtlCol="0">
            <a:spAutoFit/>
          </a:bodyPr>
          <a:lstStyle/>
          <a:p>
            <a:r>
              <a:rPr lang="en-US" sz="3600" b="1" i="1" dirty="0">
                <a:solidFill>
                  <a:schemeClr val="accent6">
                    <a:lumMod val="50000"/>
                  </a:schemeClr>
                </a:solidFill>
              </a:rPr>
              <a:t>	</a:t>
            </a:r>
            <a:r>
              <a:rPr lang="en-US" sz="3200" b="1" i="1" dirty="0" smtClean="0">
                <a:solidFill>
                  <a:schemeClr val="accent6">
                    <a:lumMod val="50000"/>
                  </a:schemeClr>
                </a:solidFill>
              </a:rPr>
              <a:t>He now and then also gives a hint of some argument to plead with God, either the name and mediation of Christ or some of his own promises in the gospel. . . </a:t>
            </a:r>
          </a:p>
          <a:p>
            <a:r>
              <a:rPr lang="en-US" sz="3200" b="1" i="1" dirty="0" smtClean="0">
                <a:solidFill>
                  <a:schemeClr val="accent6">
                    <a:lumMod val="50000"/>
                  </a:schemeClr>
                </a:solidFill>
              </a:rPr>
              <a:t>It is he that brings divine things to               our remembrance, things that are          suited to the various parts of prayer.</a:t>
            </a:r>
            <a:endParaRPr lang="en-US" sz="3200" b="1" i="1" dirty="0">
              <a:solidFill>
                <a:schemeClr val="accent6">
                  <a:lumMod val="50000"/>
                </a:schemeClr>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37"/>
          <a:stretch/>
        </p:blipFill>
        <p:spPr bwMode="auto">
          <a:xfrm>
            <a:off x="7010400" y="2328059"/>
            <a:ext cx="1833562" cy="262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476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90550"/>
            <a:ext cx="8001000" cy="1015663"/>
          </a:xfrm>
          <a:prstGeom prst="rect">
            <a:avLst/>
          </a:prstGeom>
          <a:noFill/>
        </p:spPr>
        <p:txBody>
          <a:bodyPr wrap="square" rtlCol="0">
            <a:spAutoFit/>
          </a:bodyPr>
          <a:lstStyle/>
          <a:p>
            <a:r>
              <a:rPr lang="en-US" sz="6000" dirty="0" smtClean="0"/>
              <a:t>John 14:26</a:t>
            </a:r>
            <a:endParaRPr lang="en-US" sz="6000" dirty="0"/>
          </a:p>
        </p:txBody>
      </p:sp>
    </p:spTree>
    <p:extLst>
      <p:ext uri="{BB962C8B-B14F-4D97-AF65-F5344CB8AC3E}">
        <p14:creationId xmlns:p14="http://schemas.microsoft.com/office/powerpoint/2010/main" val="7854244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3.bp.blogspot.com/-ctP8rTzP6aM/UaVvVIM1kdI/AAAAAAAAACg/jOdq1gKUOYY/s1600/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81050"/>
            <a:ext cx="9844088" cy="738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137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Getting children involved in the ga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3"/>
            <a:ext cx="9220200" cy="519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0923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www.bbc.co.uk/staticarchive/a9e16dc1abae71e8407be4f9e9db3a5092fa88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261"/>
            <a:ext cx="10704296" cy="526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23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dn.onegreenplanet.org/wp-content/uploads/2010/10/2013/10/crow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207590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639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reepages.genealogy.rootsweb.ancestry.com/~opus/exhibits/abney_house_stoke_newington_dr._watts_resid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6074"/>
            <a:ext cx="3657600" cy="22727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yourworshiptools.com/wp-content/uploads/2013/10/stokenewing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850915"/>
            <a:ext cx="3276600" cy="32957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british-history.ac.uk/sites/default/files/publications/pubid-343/images/fig18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1" y="2628900"/>
            <a:ext cx="4164013" cy="230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023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worldsciencefestival.com/wp-content/uploads/2011/08/the_unbearable_lightness_of_mem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76" y="-59672"/>
            <a:ext cx="9251576" cy="5203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294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285750"/>
            <a:ext cx="8534400" cy="1200329"/>
          </a:xfrm>
          <a:prstGeom prst="rect">
            <a:avLst/>
          </a:prstGeom>
          <a:noFill/>
        </p:spPr>
        <p:txBody>
          <a:bodyPr wrap="square" rtlCol="0">
            <a:spAutoFit/>
          </a:bodyPr>
          <a:lstStyle/>
          <a:p>
            <a:r>
              <a:rPr lang="en-US" sz="7200" b="1" dirty="0" smtClean="0"/>
              <a:t>	John 14:26</a:t>
            </a:r>
            <a:endParaRPr lang="en-US" sz="7200" b="1" dirty="0"/>
          </a:p>
        </p:txBody>
      </p:sp>
    </p:spTree>
    <p:extLst>
      <p:ext uri="{BB962C8B-B14F-4D97-AF65-F5344CB8AC3E}">
        <p14:creationId xmlns:p14="http://schemas.microsoft.com/office/powerpoint/2010/main" val="13254591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285750"/>
            <a:ext cx="8534400" cy="1200329"/>
          </a:xfrm>
          <a:prstGeom prst="rect">
            <a:avLst/>
          </a:prstGeom>
          <a:solidFill>
            <a:schemeClr val="accent2">
              <a:lumMod val="75000"/>
            </a:schemeClr>
          </a:solidFill>
        </p:spPr>
        <p:txBody>
          <a:bodyPr wrap="square" rtlCol="0">
            <a:spAutoFit/>
          </a:bodyPr>
          <a:lstStyle/>
          <a:p>
            <a:r>
              <a:rPr lang="en-US" sz="7200" b="1" dirty="0" smtClean="0"/>
              <a:t>	John 14:26</a:t>
            </a:r>
            <a:endParaRPr lang="en-US" sz="7200" b="1" dirty="0"/>
          </a:p>
        </p:txBody>
      </p:sp>
      <p:pic>
        <p:nvPicPr>
          <p:cNvPr id="28674" name="Picture 2" descr="http://defendingcontending.files.wordpress.com/2010/10/jc-ry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32172"/>
            <a:ext cx="3417888" cy="3316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2343150"/>
            <a:ext cx="4419600" cy="584775"/>
          </a:xfrm>
          <a:prstGeom prst="rect">
            <a:avLst/>
          </a:prstGeom>
          <a:noFill/>
        </p:spPr>
        <p:txBody>
          <a:bodyPr wrap="square" rtlCol="0">
            <a:spAutoFit/>
          </a:bodyPr>
          <a:lstStyle/>
          <a:p>
            <a:r>
              <a:rPr lang="en-US" sz="3200" b="1" dirty="0" smtClean="0"/>
              <a:t>J. C. Ryle (1816-1900)</a:t>
            </a:r>
            <a:endParaRPr lang="en-US" sz="3200" b="1" dirty="0"/>
          </a:p>
        </p:txBody>
      </p:sp>
    </p:spTree>
    <p:extLst>
      <p:ext uri="{BB962C8B-B14F-4D97-AF65-F5344CB8AC3E}">
        <p14:creationId xmlns:p14="http://schemas.microsoft.com/office/powerpoint/2010/main" val="1167092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Rectangle 2"/>
          <p:cNvSpPr/>
          <p:nvPr/>
        </p:nvSpPr>
        <p:spPr>
          <a:xfrm>
            <a:off x="152400" y="209550"/>
            <a:ext cx="8839200" cy="1569660"/>
          </a:xfrm>
          <a:prstGeom prst="rect">
            <a:avLst/>
          </a:prstGeom>
        </p:spPr>
        <p:txBody>
          <a:bodyPr wrap="square">
            <a:spAutoFit/>
          </a:bodyPr>
          <a:lstStyle/>
          <a:p>
            <a:r>
              <a:rPr lang="en-US" sz="3200" b="1" dirty="0" smtClean="0">
                <a:latin typeface="Baskerville Old Face" panose="02020602080505020303" pitchFamily="18" charset="0"/>
              </a:rPr>
              <a:t>Some apply these words exclusively to the eleven. I cannot see this. . . To my eyes they seem a general promise,</a:t>
            </a:r>
          </a:p>
        </p:txBody>
      </p:sp>
    </p:spTree>
    <p:extLst>
      <p:ext uri="{BB962C8B-B14F-4D97-AF65-F5344CB8AC3E}">
        <p14:creationId xmlns:p14="http://schemas.microsoft.com/office/powerpoint/2010/main" val="582066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2400" y="209550"/>
            <a:ext cx="8686800" cy="6001643"/>
          </a:xfrm>
          <a:prstGeom prst="rect">
            <a:avLst/>
          </a:prstGeom>
          <a:noFill/>
        </p:spPr>
        <p:txBody>
          <a:bodyPr wrap="square" rtlCol="0">
            <a:spAutoFit/>
          </a:bodyPr>
          <a:lstStyle/>
          <a:p>
            <a:r>
              <a:rPr lang="en-US" sz="3200" dirty="0" smtClean="0">
                <a:latin typeface="Baskerville Old Face" panose="02020602080505020303" pitchFamily="18" charset="0"/>
              </a:rPr>
              <a:t>Some apply these words exclusively to the eleven. I cannot see this. . . To my eyes they seem a general promise,</a:t>
            </a:r>
            <a:r>
              <a:rPr lang="en-US" sz="3200" b="1" dirty="0" smtClean="0">
                <a:latin typeface="Baskerville Old Face" panose="02020602080505020303" pitchFamily="18" charset="0"/>
              </a:rPr>
              <a:t> primarily, no doubt, applying specially to the eleven, but after them belonging also to all believers in every age.  As a matter of experience I believe that the awakening of the memories of true Christians is one of the peculiar works of the Holy Ghost on their souls. Once converted, they understand things and remember things in a way they did not before.</a:t>
            </a:r>
          </a:p>
          <a:p>
            <a:endParaRPr lang="en-US" sz="3200" b="1" dirty="0">
              <a:latin typeface="Baskerville Old Face" panose="02020602080505020303" pitchFamily="18" charset="0"/>
            </a:endParaRPr>
          </a:p>
          <a:p>
            <a:r>
              <a:rPr lang="en-US" sz="3200" b="1" dirty="0" smtClean="0">
                <a:latin typeface="Baskerville Old Face" panose="02020602080505020303" pitchFamily="18" charset="0"/>
              </a:rPr>
              <a:t>					--J. C. Ryle</a:t>
            </a:r>
            <a:endParaRPr lang="en-US" sz="3200" b="1" dirty="0">
              <a:latin typeface="Baskerville Old Face" panose="02020602080505020303" pitchFamily="18" charset="0"/>
            </a:endParaRPr>
          </a:p>
        </p:txBody>
      </p:sp>
    </p:spTree>
    <p:extLst>
      <p:ext uri="{BB962C8B-B14F-4D97-AF65-F5344CB8AC3E}">
        <p14:creationId xmlns:p14="http://schemas.microsoft.com/office/powerpoint/2010/main" val="25992680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42901"/>
            <a:ext cx="8534400" cy="3970318"/>
          </a:xfrm>
          <a:prstGeom prst="rect">
            <a:avLst/>
          </a:prstGeom>
          <a:noFill/>
        </p:spPr>
        <p:txBody>
          <a:bodyPr wrap="square" rtlCol="0">
            <a:spAutoFit/>
          </a:bodyPr>
          <a:lstStyle/>
          <a:p>
            <a:pPr marL="742950" indent="-742950">
              <a:buAutoNum type="arabicPeriod"/>
            </a:pPr>
            <a:r>
              <a:rPr lang="en-US" sz="3600" b="1" i="1" dirty="0" smtClean="0">
                <a:solidFill>
                  <a:schemeClr val="accent6">
                    <a:lumMod val="50000"/>
                  </a:schemeClr>
                </a:solidFill>
              </a:rPr>
              <a:t>He bestows upon us our natural capacities.</a:t>
            </a:r>
          </a:p>
          <a:p>
            <a:pPr marL="742950" indent="-742950">
              <a:buFontTx/>
              <a:buAutoNum type="arabicPeriod" startAt="2"/>
            </a:pPr>
            <a:endParaRPr lang="en-US" sz="3600" b="1" i="1" dirty="0" smtClean="0">
              <a:solidFill>
                <a:schemeClr val="accent6">
                  <a:lumMod val="50000"/>
                </a:schemeClr>
              </a:solidFill>
            </a:endParaRPr>
          </a:p>
          <a:p>
            <a:pPr marL="742950" indent="-742950">
              <a:buFontTx/>
              <a:buAutoNum type="arabicPeriod" startAt="2"/>
            </a:pPr>
            <a:endParaRPr lang="en-US" sz="3600" b="1" dirty="0" smtClean="0">
              <a:solidFill>
                <a:schemeClr val="accent6">
                  <a:lumMod val="50000"/>
                </a:schemeClr>
              </a:solidFill>
            </a:endParaRPr>
          </a:p>
          <a:p>
            <a:pPr marL="742950" indent="-742950">
              <a:buAutoNum type="arabicPeriod" startAt="2"/>
            </a:pPr>
            <a:endParaRPr lang="en-US" sz="3600" b="1" dirty="0" smtClean="0">
              <a:solidFill>
                <a:schemeClr val="accent6">
                  <a:lumMod val="50000"/>
                </a:schemeClr>
              </a:solidFill>
            </a:endParaRPr>
          </a:p>
          <a:p>
            <a:endParaRPr lang="en-US" sz="3600" b="1" i="1" dirty="0" smtClean="0">
              <a:solidFill>
                <a:schemeClr val="accent6">
                  <a:lumMod val="50000"/>
                </a:schemeClr>
              </a:solidFill>
            </a:endParaRPr>
          </a:p>
          <a:p>
            <a:endParaRPr lang="en-US" sz="3600" b="1" i="1" dirty="0">
              <a:solidFill>
                <a:schemeClr val="accent6">
                  <a:lumMod val="50000"/>
                </a:schemeClr>
              </a:solidFill>
            </a:endParaRPr>
          </a:p>
        </p:txBody>
      </p:sp>
    </p:spTree>
    <p:extLst>
      <p:ext uri="{BB962C8B-B14F-4D97-AF65-F5344CB8AC3E}">
        <p14:creationId xmlns:p14="http://schemas.microsoft.com/office/powerpoint/2010/main" val="20242096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42901"/>
            <a:ext cx="8534400" cy="5632311"/>
          </a:xfrm>
          <a:prstGeom prst="rect">
            <a:avLst/>
          </a:prstGeom>
          <a:noFill/>
        </p:spPr>
        <p:txBody>
          <a:bodyPr wrap="square" rtlCol="0">
            <a:spAutoFit/>
          </a:bodyPr>
          <a:lstStyle/>
          <a:p>
            <a:pPr marL="742950" indent="-742950">
              <a:buAutoNum type="arabicPeriod"/>
            </a:pPr>
            <a:r>
              <a:rPr lang="en-US" sz="3600" b="1" i="1" dirty="0" smtClean="0">
                <a:solidFill>
                  <a:schemeClr val="accent6">
                    <a:lumMod val="50000"/>
                  </a:schemeClr>
                </a:solidFill>
              </a:rPr>
              <a:t>He bestows upon us our natural capacities.</a:t>
            </a:r>
          </a:p>
          <a:p>
            <a:pPr marL="742950" indent="-742950">
              <a:buAutoNum type="arabicPeriod" startAt="2"/>
            </a:pPr>
            <a:r>
              <a:rPr lang="en-US" sz="3600" b="1" i="1" dirty="0" smtClean="0">
                <a:solidFill>
                  <a:schemeClr val="accent6">
                    <a:lumMod val="50000"/>
                  </a:schemeClr>
                </a:solidFill>
              </a:rPr>
              <a:t>He blesses our diligence in reading, hearing, meditation, study and attempts of prayer. </a:t>
            </a:r>
          </a:p>
          <a:p>
            <a:pPr marL="742950" indent="-742950">
              <a:buFontTx/>
              <a:buAutoNum type="arabicPeriod" startAt="2"/>
            </a:pPr>
            <a:endParaRPr lang="en-US" sz="3600" b="1" i="1" dirty="0" smtClean="0">
              <a:solidFill>
                <a:schemeClr val="accent6">
                  <a:lumMod val="50000"/>
                </a:schemeClr>
              </a:solidFill>
            </a:endParaRPr>
          </a:p>
          <a:p>
            <a:pPr marL="742950" indent="-742950">
              <a:buFontTx/>
              <a:buAutoNum type="arabicPeriod" startAt="2"/>
            </a:pPr>
            <a:endParaRPr lang="en-US" sz="3600" b="1" dirty="0" smtClean="0">
              <a:solidFill>
                <a:schemeClr val="accent6">
                  <a:lumMod val="50000"/>
                </a:schemeClr>
              </a:solidFill>
            </a:endParaRPr>
          </a:p>
          <a:p>
            <a:pPr marL="742950" indent="-742950">
              <a:buAutoNum type="arabicPeriod" startAt="2"/>
            </a:pPr>
            <a:endParaRPr lang="en-US" sz="3600" b="1" dirty="0" smtClean="0">
              <a:solidFill>
                <a:schemeClr val="accent6">
                  <a:lumMod val="50000"/>
                </a:schemeClr>
              </a:solidFill>
            </a:endParaRPr>
          </a:p>
          <a:p>
            <a:endParaRPr lang="en-US" sz="3600" b="1" i="1" dirty="0" smtClean="0">
              <a:solidFill>
                <a:schemeClr val="accent6">
                  <a:lumMod val="50000"/>
                </a:schemeClr>
              </a:solidFill>
            </a:endParaRPr>
          </a:p>
          <a:p>
            <a:endParaRPr lang="en-US" sz="3600" b="1" i="1" dirty="0">
              <a:solidFill>
                <a:schemeClr val="accent6">
                  <a:lumMod val="50000"/>
                </a:schemeClr>
              </a:solidFill>
            </a:endParaRPr>
          </a:p>
        </p:txBody>
      </p:sp>
    </p:spTree>
    <p:extLst>
      <p:ext uri="{BB962C8B-B14F-4D97-AF65-F5344CB8AC3E}">
        <p14:creationId xmlns:p14="http://schemas.microsoft.com/office/powerpoint/2010/main" val="16093669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42901"/>
            <a:ext cx="8534400" cy="6186309"/>
          </a:xfrm>
          <a:prstGeom prst="rect">
            <a:avLst/>
          </a:prstGeom>
          <a:noFill/>
        </p:spPr>
        <p:txBody>
          <a:bodyPr wrap="square" rtlCol="0">
            <a:spAutoFit/>
          </a:bodyPr>
          <a:lstStyle/>
          <a:p>
            <a:pPr marL="742950" indent="-742950">
              <a:buAutoNum type="arabicPeriod"/>
            </a:pPr>
            <a:r>
              <a:rPr lang="en-US" sz="3600" b="1" i="1" dirty="0" smtClean="0">
                <a:solidFill>
                  <a:schemeClr val="accent6">
                    <a:lumMod val="50000"/>
                  </a:schemeClr>
                </a:solidFill>
              </a:rPr>
              <a:t>He bestows upon us our natural capacities.</a:t>
            </a:r>
          </a:p>
          <a:p>
            <a:pPr marL="742950" indent="-742950">
              <a:buAutoNum type="arabicPeriod" startAt="2"/>
            </a:pPr>
            <a:r>
              <a:rPr lang="en-US" sz="3600" b="1" i="1" dirty="0" smtClean="0">
                <a:solidFill>
                  <a:schemeClr val="accent6">
                    <a:lumMod val="50000"/>
                  </a:schemeClr>
                </a:solidFill>
              </a:rPr>
              <a:t>He blesses our diligence in reading, hearing, meditation, study and attempts of prayer. </a:t>
            </a:r>
          </a:p>
          <a:p>
            <a:pPr marL="742950" indent="-742950">
              <a:buFontTx/>
              <a:buAutoNum type="arabicPeriod" startAt="2"/>
            </a:pPr>
            <a:r>
              <a:rPr lang="en-US" sz="3600" b="1" i="1" dirty="0" smtClean="0">
                <a:solidFill>
                  <a:schemeClr val="accent6">
                    <a:lumMod val="50000"/>
                  </a:schemeClr>
                </a:solidFill>
              </a:rPr>
              <a:t>He inclines our hearts to pray.</a:t>
            </a:r>
          </a:p>
          <a:p>
            <a:pPr marL="742950" indent="-742950">
              <a:buFontTx/>
              <a:buAutoNum type="arabicPeriod" startAt="2"/>
            </a:pPr>
            <a:endParaRPr lang="en-US" sz="3600" b="1" i="1" dirty="0" smtClean="0">
              <a:solidFill>
                <a:schemeClr val="accent6">
                  <a:lumMod val="50000"/>
                </a:schemeClr>
              </a:solidFill>
            </a:endParaRPr>
          </a:p>
          <a:p>
            <a:pPr marL="742950" indent="-742950">
              <a:buFontTx/>
              <a:buAutoNum type="arabicPeriod" startAt="2"/>
            </a:pPr>
            <a:endParaRPr lang="en-US" sz="3600" b="1" dirty="0" smtClean="0">
              <a:solidFill>
                <a:schemeClr val="accent6">
                  <a:lumMod val="50000"/>
                </a:schemeClr>
              </a:solidFill>
            </a:endParaRPr>
          </a:p>
          <a:p>
            <a:pPr marL="742950" indent="-742950">
              <a:buAutoNum type="arabicPeriod" startAt="2"/>
            </a:pPr>
            <a:endParaRPr lang="en-US" sz="3600" b="1" dirty="0" smtClean="0">
              <a:solidFill>
                <a:schemeClr val="accent6">
                  <a:lumMod val="50000"/>
                </a:schemeClr>
              </a:solidFill>
            </a:endParaRPr>
          </a:p>
          <a:p>
            <a:endParaRPr lang="en-US" sz="3600" b="1" i="1" dirty="0" smtClean="0">
              <a:solidFill>
                <a:schemeClr val="accent6">
                  <a:lumMod val="50000"/>
                </a:schemeClr>
              </a:solidFill>
            </a:endParaRPr>
          </a:p>
          <a:p>
            <a:endParaRPr lang="en-US" sz="3600" b="1" i="1" dirty="0">
              <a:solidFill>
                <a:schemeClr val="accent6">
                  <a:lumMod val="50000"/>
                </a:schemeClr>
              </a:solidFill>
            </a:endParaRPr>
          </a:p>
        </p:txBody>
      </p:sp>
    </p:spTree>
    <p:extLst>
      <p:ext uri="{BB962C8B-B14F-4D97-AF65-F5344CB8AC3E}">
        <p14:creationId xmlns:p14="http://schemas.microsoft.com/office/powerpoint/2010/main" val="16093669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42901"/>
            <a:ext cx="8534400" cy="7294305"/>
          </a:xfrm>
          <a:prstGeom prst="rect">
            <a:avLst/>
          </a:prstGeom>
          <a:noFill/>
        </p:spPr>
        <p:txBody>
          <a:bodyPr wrap="square" rtlCol="0">
            <a:spAutoFit/>
          </a:bodyPr>
          <a:lstStyle/>
          <a:p>
            <a:pPr marL="742950" indent="-742950">
              <a:buAutoNum type="arabicPeriod"/>
            </a:pPr>
            <a:r>
              <a:rPr lang="en-US" sz="3600" b="1" i="1" dirty="0" smtClean="0">
                <a:solidFill>
                  <a:schemeClr val="accent6">
                    <a:lumMod val="50000"/>
                  </a:schemeClr>
                </a:solidFill>
              </a:rPr>
              <a:t>He bestows upon us our natural capacities.</a:t>
            </a:r>
          </a:p>
          <a:p>
            <a:pPr marL="742950" indent="-742950">
              <a:buAutoNum type="arabicPeriod" startAt="2"/>
            </a:pPr>
            <a:r>
              <a:rPr lang="en-US" sz="3600" b="1" i="1" dirty="0" smtClean="0">
                <a:solidFill>
                  <a:schemeClr val="accent6">
                    <a:lumMod val="50000"/>
                  </a:schemeClr>
                </a:solidFill>
              </a:rPr>
              <a:t>He blesses our diligence in reading, hearing, meditation, study and attempts of prayer. </a:t>
            </a:r>
          </a:p>
          <a:p>
            <a:pPr marL="742950" indent="-742950">
              <a:buFontTx/>
              <a:buAutoNum type="arabicPeriod" startAt="2"/>
            </a:pPr>
            <a:r>
              <a:rPr lang="en-US" sz="3600" b="1" i="1" dirty="0" smtClean="0">
                <a:solidFill>
                  <a:schemeClr val="accent6">
                    <a:lumMod val="50000"/>
                  </a:schemeClr>
                </a:solidFill>
              </a:rPr>
              <a:t>He inclines our hearts to pray.</a:t>
            </a:r>
          </a:p>
          <a:p>
            <a:pPr marL="742950" indent="-742950">
              <a:buFontTx/>
              <a:buAutoNum type="arabicPeriod" startAt="2"/>
            </a:pPr>
            <a:r>
              <a:rPr lang="en-US" sz="3600" b="1" i="1" dirty="0" smtClean="0">
                <a:solidFill>
                  <a:schemeClr val="accent6">
                    <a:lumMod val="50000"/>
                  </a:schemeClr>
                </a:solidFill>
              </a:rPr>
              <a:t>He often, by his secret teachings, supplies us with the content for prayer</a:t>
            </a:r>
          </a:p>
          <a:p>
            <a:pPr marL="742950" indent="-742950">
              <a:buFontTx/>
              <a:buAutoNum type="arabicPeriod" startAt="2"/>
            </a:pPr>
            <a:endParaRPr lang="en-US" sz="3600" b="1" i="1" dirty="0" smtClean="0">
              <a:solidFill>
                <a:schemeClr val="accent6">
                  <a:lumMod val="50000"/>
                </a:schemeClr>
              </a:solidFill>
            </a:endParaRPr>
          </a:p>
          <a:p>
            <a:pPr marL="742950" indent="-742950">
              <a:buFontTx/>
              <a:buAutoNum type="arabicPeriod" startAt="2"/>
            </a:pPr>
            <a:endParaRPr lang="en-US" sz="3600" b="1" dirty="0" smtClean="0">
              <a:solidFill>
                <a:schemeClr val="accent6">
                  <a:lumMod val="50000"/>
                </a:schemeClr>
              </a:solidFill>
            </a:endParaRPr>
          </a:p>
          <a:p>
            <a:pPr marL="742950" indent="-742950">
              <a:buAutoNum type="arabicPeriod" startAt="2"/>
            </a:pPr>
            <a:endParaRPr lang="en-US" sz="3600" b="1" dirty="0" smtClean="0">
              <a:solidFill>
                <a:schemeClr val="accent6">
                  <a:lumMod val="50000"/>
                </a:schemeClr>
              </a:solidFill>
            </a:endParaRPr>
          </a:p>
          <a:p>
            <a:endParaRPr lang="en-US" sz="3600" b="1" i="1" dirty="0" smtClean="0">
              <a:solidFill>
                <a:schemeClr val="accent6">
                  <a:lumMod val="50000"/>
                </a:schemeClr>
              </a:solidFill>
            </a:endParaRPr>
          </a:p>
          <a:p>
            <a:endParaRPr lang="en-US" sz="3600" b="1" i="1" dirty="0">
              <a:solidFill>
                <a:schemeClr val="accent6">
                  <a:lumMod val="50000"/>
                </a:schemeClr>
              </a:solidFill>
            </a:endParaRPr>
          </a:p>
        </p:txBody>
      </p:sp>
    </p:spTree>
    <p:extLst>
      <p:ext uri="{BB962C8B-B14F-4D97-AF65-F5344CB8AC3E}">
        <p14:creationId xmlns:p14="http://schemas.microsoft.com/office/powerpoint/2010/main" val="16093669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onegreenplanet.org/wp-content/uploads/2010/10/2013/10/crow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207590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88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freepages.genealogy.rootsweb.ancestry.com/~opus/exhibits/sir-thomas-abn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285750"/>
            <a:ext cx="3124199" cy="3886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800600"/>
            <a:ext cx="7924800" cy="9787295"/>
          </a:xfrm>
          <a:prstGeom prst="rect">
            <a:avLst/>
          </a:prstGeom>
          <a:noFill/>
        </p:spPr>
        <p:txBody>
          <a:bodyPr wrap="square" rtlCol="0">
            <a:spAutoFit/>
          </a:bodyPr>
          <a:lstStyle/>
          <a:p>
            <a:r>
              <a:rPr lang="en-US" dirty="0"/>
              <a:t> </a:t>
            </a:r>
            <a:endParaRPr lang="en-US" dirty="0" smtClean="0"/>
          </a:p>
          <a:p>
            <a:endParaRPr lang="en-US" dirty="0"/>
          </a:p>
          <a:p>
            <a:r>
              <a:rPr lang="en-US" dirty="0" smtClean="0"/>
              <a:t>Sir Thomas Abney (1640-1721). </a:t>
            </a:r>
            <a:r>
              <a:rPr lang="en-US" dirty="0"/>
              <a:t> He was a Presbyterian and an important figure in Nonconformist circles, his piety leading his biographer to declare that "the </a:t>
            </a:r>
            <a:r>
              <a:rPr lang="en-US" dirty="0" err="1"/>
              <a:t>honour</a:t>
            </a:r>
            <a:r>
              <a:rPr lang="en-US" dirty="0"/>
              <a:t> and service of God were his aim and business in </a:t>
            </a:r>
            <a:r>
              <a:rPr lang="en-US" dirty="0" smtClean="0"/>
              <a:t>life.  His first wife, Sarah, to whom he was married 30 years, was the daughter of Rev. Joseph </a:t>
            </a:r>
            <a:r>
              <a:rPr lang="en-US" dirty="0" err="1" smtClean="0"/>
              <a:t>Caryl</a:t>
            </a:r>
            <a:r>
              <a:rPr lang="en-US" dirty="0" smtClean="0"/>
              <a:t>. </a:t>
            </a:r>
            <a:endParaRPr lang="en-US" dirty="0"/>
          </a:p>
          <a:p>
            <a:r>
              <a:rPr lang="en-US" dirty="0" smtClean="0"/>
              <a:t>His </a:t>
            </a:r>
            <a:r>
              <a:rPr lang="en-US" dirty="0"/>
              <a:t>standing in the City was further attested when he was appointed in June 1694 as one of the commissioners to take subscriptions for the Bank of England. He was elected one of its founding directors, and served intermittently in that capacity for the rest of his life. He was president and benefactor of St. Thomas' Hospital. On </a:t>
            </a:r>
            <a:r>
              <a:rPr lang="en-US" dirty="0" err="1"/>
              <a:t>Michaelmas</a:t>
            </a:r>
            <a:r>
              <a:rPr lang="en-US" dirty="0"/>
              <a:t> Day 29 Sep 1700 he was elected Lord Mayor of London. He was elected to the House of Commons in 1701, but served only one </a:t>
            </a:r>
            <a:r>
              <a:rPr lang="en-US" dirty="0" err="1"/>
              <a:t>term.</a:t>
            </a:r>
            <a:r>
              <a:rPr lang="en-US" dirty="0" err="1" smtClean="0"/>
              <a:t>Lord</a:t>
            </a:r>
            <a:r>
              <a:rPr lang="en-US" dirty="0" smtClean="0"/>
              <a:t> </a:t>
            </a:r>
            <a:r>
              <a:rPr lang="en-US" dirty="0"/>
              <a:t>and Lady Abney attended the Mark Lane Independent Chapel in London whose pastor was Dr. Isaac Watts (1674-1748), the eminent minister and hymn-writer. In 1712 Dr. Watts suffered a breakdown, from which he never fully recovered. The </a:t>
            </a:r>
            <a:r>
              <a:rPr lang="en-US" dirty="0" err="1"/>
              <a:t>Abneys</a:t>
            </a:r>
            <a:r>
              <a:rPr lang="en-US" dirty="0"/>
              <a:t> invited him to spend a weekend at their estate at Theobalds. Isaac accepted-- and became a permanent houseguest, living with them the next 36 years until his death. He assisted her ladyship in the design of the landscaping of Abney Park at Stoke-Newington.</a:t>
            </a:r>
            <a:r>
              <a:rPr lang="en-US" dirty="0" smtClean="0"/>
              <a:t/>
            </a:r>
            <a:br>
              <a:rPr lang="en-US" dirty="0" smtClean="0"/>
            </a:br>
            <a:r>
              <a:rPr lang="en-US" dirty="0"/>
              <a:t>     Isaac Watts' association with the </a:t>
            </a:r>
            <a:r>
              <a:rPr lang="en-US" dirty="0" err="1"/>
              <a:t>Abneys</a:t>
            </a:r>
            <a:r>
              <a:rPr lang="en-US" dirty="0"/>
              <a:t>, in his capacity of the family's long term guest, became legendary. He became part of the family and wrote many of his well-known books, poems and hymns at Abney House, or in its parkland grounds. His famous hymns include </a:t>
            </a:r>
            <a:r>
              <a:rPr lang="en-US" i="1" dirty="0"/>
              <a:t>When I Survey the Wondrous Cross, O God Our Help in Ages Past </a:t>
            </a:r>
            <a:r>
              <a:rPr lang="en-US" dirty="0"/>
              <a:t>and</a:t>
            </a:r>
            <a:r>
              <a:rPr lang="en-US" i="1" dirty="0"/>
              <a:t> </a:t>
            </a:r>
            <a:r>
              <a:rPr lang="en-US" dirty="0"/>
              <a:t>the great Christmas carol,</a:t>
            </a:r>
            <a:r>
              <a:rPr lang="en-US" i="1" dirty="0"/>
              <a:t> Joy to the World </a:t>
            </a:r>
            <a:r>
              <a:rPr lang="en-US" dirty="0"/>
              <a:t>. He is known as the "Father of English hymnody."</a:t>
            </a:r>
            <a:r>
              <a:rPr lang="en-US" u="sng" baseline="30000" dirty="0">
                <a:hlinkClick r:id="rId3"/>
              </a:rPr>
              <a:t>8</a:t>
            </a:r>
            <a:r>
              <a:rPr lang="en-US" dirty="0"/>
              <a:t> </a:t>
            </a:r>
            <a:r>
              <a:rPr lang="en-US" dirty="0" smtClean="0"/>
              <a:t>At </a:t>
            </a:r>
            <a:r>
              <a:rPr lang="en-US" dirty="0"/>
              <a:t>the time of his death Sir Thomas had been one of the wealthiest men in the world, with a net worth valued at a moderns equivalent of £2.6 billion. In the absence of a male heir, his estate, fell to his widow and three maiden daughters. Elizabeth (1704-1782) the last surviving child and ultimate sole heiress of her father and mother, was "lady of the manor of Stoke-Newington," and died unmarried in August 1782 at the age of 78. By her will she directed that on her death the lease of the estate of Abney Park, together with the rest of her property in Stoke-Newington, should be sold, and the proceeds distributed amongst the poor. Since 1840 Abney Park has been a general cemetery for the city of London and Abney House was torn down in 1845. The gates to the house were preserved as a side entrance to the cemetery.</a:t>
            </a:r>
            <a:r>
              <a:rPr lang="en-US" u="sng" baseline="30000" dirty="0">
                <a:hlinkClick r:id="rId4"/>
              </a:rPr>
              <a:t>3</a:t>
            </a:r>
            <a:endParaRPr lang="en-US" dirty="0"/>
          </a:p>
        </p:txBody>
      </p:sp>
      <p:sp>
        <p:nvSpPr>
          <p:cNvPr id="3" name="TextBox 2"/>
          <p:cNvSpPr txBox="1"/>
          <p:nvPr/>
        </p:nvSpPr>
        <p:spPr>
          <a:xfrm>
            <a:off x="3886200" y="590550"/>
            <a:ext cx="4572000" cy="1323439"/>
          </a:xfrm>
          <a:prstGeom prst="rect">
            <a:avLst/>
          </a:prstGeom>
          <a:noFill/>
        </p:spPr>
        <p:txBody>
          <a:bodyPr wrap="square" rtlCol="0">
            <a:spAutoFit/>
          </a:bodyPr>
          <a:lstStyle/>
          <a:p>
            <a:r>
              <a:rPr lang="en-US" sz="4000" b="1" dirty="0" smtClean="0"/>
              <a:t>Sir Thomas Abney (1640-1721). </a:t>
            </a:r>
            <a:r>
              <a:rPr lang="en-US" dirty="0" smtClean="0"/>
              <a:t> </a:t>
            </a:r>
            <a:endParaRPr lang="en-US" dirty="0"/>
          </a:p>
        </p:txBody>
      </p:sp>
      <p:sp>
        <p:nvSpPr>
          <p:cNvPr id="4" name="TextBox 3"/>
          <p:cNvSpPr txBox="1"/>
          <p:nvPr/>
        </p:nvSpPr>
        <p:spPr>
          <a:xfrm>
            <a:off x="4495800" y="2228850"/>
            <a:ext cx="4038600" cy="2062103"/>
          </a:xfrm>
          <a:prstGeom prst="rect">
            <a:avLst/>
          </a:prstGeom>
          <a:noFill/>
        </p:spPr>
        <p:txBody>
          <a:bodyPr wrap="square" rtlCol="0">
            <a:spAutoFit/>
          </a:bodyPr>
          <a:lstStyle/>
          <a:p>
            <a:r>
              <a:rPr lang="en-US" sz="3200" i="1" dirty="0" smtClean="0"/>
              <a:t>. . . the </a:t>
            </a:r>
            <a:r>
              <a:rPr lang="en-US" sz="3200" i="1" dirty="0" err="1" smtClean="0"/>
              <a:t>honour</a:t>
            </a:r>
            <a:r>
              <a:rPr lang="en-US" sz="3200" i="1" dirty="0" smtClean="0"/>
              <a:t> and service of God were his aim and business in life.</a:t>
            </a:r>
            <a:endParaRPr lang="en-US" sz="3200" i="1" dirty="0"/>
          </a:p>
        </p:txBody>
      </p:sp>
    </p:spTree>
    <p:extLst>
      <p:ext uri="{BB962C8B-B14F-4D97-AF65-F5344CB8AC3E}">
        <p14:creationId xmlns:p14="http://schemas.microsoft.com/office/powerpoint/2010/main" val="24955057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098" name="Picture 2" descr="Isaac Watts from N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71066"/>
            <a:ext cx="9296400" cy="111851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6629400"/>
            <a:ext cx="7315200" cy="1200329"/>
          </a:xfrm>
          <a:prstGeom prst="rect">
            <a:avLst/>
          </a:prstGeom>
          <a:noFill/>
        </p:spPr>
        <p:txBody>
          <a:bodyPr wrap="square" rtlCol="0">
            <a:spAutoFit/>
          </a:bodyPr>
          <a:lstStyle/>
          <a:p>
            <a:r>
              <a:rPr lang="en-US" dirty="0">
                <a:solidFill>
                  <a:schemeClr val="bg1"/>
                </a:solidFill>
              </a:rPr>
              <a:t>One of three known examples and perhaps an early copy of the portrait in </a:t>
            </a:r>
            <a:r>
              <a:rPr lang="en-US" dirty="0" err="1">
                <a:solidFill>
                  <a:schemeClr val="bg1"/>
                </a:solidFill>
              </a:rPr>
              <a:t>Dr</a:t>
            </a:r>
            <a:r>
              <a:rPr lang="en-US" dirty="0">
                <a:solidFill>
                  <a:schemeClr val="bg1"/>
                </a:solidFill>
              </a:rPr>
              <a:t> Williams' Library or that at New College, London. It is said to have been painted for Sir Thomas Abney, Lord Mayor of London, and an enthusiastic nonconformist, in whose house Watts spent the last thirty years of his life. </a:t>
            </a:r>
          </a:p>
        </p:txBody>
      </p:sp>
      <p:sp>
        <p:nvSpPr>
          <p:cNvPr id="5" name="TextBox 4"/>
          <p:cNvSpPr txBox="1"/>
          <p:nvPr/>
        </p:nvSpPr>
        <p:spPr>
          <a:xfrm>
            <a:off x="6172200" y="4248150"/>
            <a:ext cx="2743200" cy="584775"/>
          </a:xfrm>
          <a:prstGeom prst="rect">
            <a:avLst/>
          </a:prstGeom>
          <a:noFill/>
        </p:spPr>
        <p:txBody>
          <a:bodyPr wrap="square" rtlCol="0">
            <a:spAutoFit/>
          </a:bodyPr>
          <a:lstStyle/>
          <a:p>
            <a:r>
              <a:rPr lang="en-US" sz="3200" dirty="0" smtClean="0">
                <a:solidFill>
                  <a:schemeClr val="bg1"/>
                </a:solidFill>
              </a:rPr>
              <a:t>1674-1748</a:t>
            </a:r>
            <a:endParaRPr lang="en-US" sz="3200" dirty="0">
              <a:solidFill>
                <a:schemeClr val="bg1"/>
              </a:solidFill>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301"/>
          <a:stretch/>
        </p:blipFill>
        <p:spPr bwMode="auto">
          <a:xfrm>
            <a:off x="5797899" y="-76619"/>
            <a:ext cx="343174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559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en/7/7e/Isaac_Watts_DD_tomb_in_Bunhill_Fiel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3850"/>
            <a:ext cx="9144000" cy="680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796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3042"/>
            <a:ext cx="3886200" cy="484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800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minnick.MOUNTCALVARY\AppData\Local\Microsoft\Windows\Temporary Internet Files\Content.Outlook\OM10EFXF\IMG_080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3268"/>
            <a:ext cx="9144000" cy="607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583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14350"/>
            <a:ext cx="7696200" cy="1569660"/>
          </a:xfrm>
          <a:prstGeom prst="rect">
            <a:avLst/>
          </a:prstGeom>
          <a:noFill/>
        </p:spPr>
        <p:txBody>
          <a:bodyPr wrap="square" rtlCol="0">
            <a:spAutoFit/>
          </a:bodyPr>
          <a:lstStyle/>
          <a:p>
            <a:r>
              <a:rPr lang="en-US" sz="3200" b="1" dirty="0" smtClean="0"/>
              <a:t>First: Proofs of the Assistance of the Spirit of God in Prayer</a:t>
            </a:r>
            <a:endParaRPr lang="en-US" sz="3200" dirty="0"/>
          </a:p>
          <a:p>
            <a:r>
              <a:rPr lang="en-US" sz="3200" dirty="0" smtClean="0"/>
              <a:t>	</a:t>
            </a:r>
            <a:endParaRPr lang="en-US" sz="3200" dirty="0"/>
          </a:p>
        </p:txBody>
      </p:sp>
    </p:spTree>
    <p:extLst>
      <p:ext uri="{BB962C8B-B14F-4D97-AF65-F5344CB8AC3E}">
        <p14:creationId xmlns:p14="http://schemas.microsoft.com/office/powerpoint/2010/main" val="3588084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566</Words>
  <Application>Microsoft Office PowerPoint</Application>
  <PresentationFormat>On-screen Show (16:9)</PresentationFormat>
  <Paragraphs>107</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26</cp:revision>
  <dcterms:created xsi:type="dcterms:W3CDTF">2015-09-23T15:34:42Z</dcterms:created>
  <dcterms:modified xsi:type="dcterms:W3CDTF">2015-09-24T12:26:32Z</dcterms:modified>
</cp:coreProperties>
</file>