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7" y="-6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11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8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6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4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B8A6-8D07-4961-B4EA-839FF39F73AB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DE76E9-9E40-4589-9C05-CE11019D4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cap="small" dirty="0" smtClean="0">
                <a:solidFill>
                  <a:srgbClr val="0070C0"/>
                </a:solidFill>
              </a:rPr>
              <a:t>Praying to </a:t>
            </a:r>
            <a:br>
              <a:rPr lang="en-US" b="1" cap="small" dirty="0" smtClean="0">
                <a:solidFill>
                  <a:srgbClr val="0070C0"/>
                </a:solidFill>
              </a:rPr>
            </a:br>
            <a:r>
              <a:rPr lang="en-US" b="1" cap="small" dirty="0" smtClean="0">
                <a:solidFill>
                  <a:srgbClr val="0070C0"/>
                </a:solidFill>
              </a:rPr>
              <a:t>Our Father in Heaven</a:t>
            </a:r>
            <a:br>
              <a:rPr lang="en-US" b="1" cap="small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rgbClr val="0070C0"/>
                </a:solidFill>
              </a:rPr>
              <a:t>Matthew 6:9</a:t>
            </a:r>
            <a:endParaRPr lang="en-US" sz="4000" b="1" dirty="0" smtClean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Sermon on the Mount: </a:t>
            </a: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Personal Response </a:t>
            </a: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ch.</a:t>
            </a: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7)</a:t>
            </a:r>
            <a:endParaRPr lang="en-US" sz="3600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Jesus’ Teaching </a:t>
            </a:r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on Prayer: </a:t>
            </a: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Overview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6:5-6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—Don’t 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B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e Like the Hypocrites</a:t>
            </a:r>
            <a:endParaRPr lang="en-US" sz="3600" b="1" dirty="0" smtClean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Where to Pray: 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pray privately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, not 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ostentatiously</a:t>
            </a:r>
            <a:r>
              <a:rPr lang="en-US" sz="3600" b="1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endParaRPr lang="en-US" sz="3600" dirty="0" smtClean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Why to Pray: 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pray to be seen by God, not men</a:t>
            </a:r>
            <a:endParaRPr lang="en-US" sz="3600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Jesus’ Teaching </a:t>
            </a:r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on Prayer: </a:t>
            </a: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Overview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6:7-8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—Don’t 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B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e Like the Heathen</a:t>
            </a:r>
            <a:endParaRPr lang="en-US" sz="3600" b="1" dirty="0" smtClean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How to Pray: 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pray thoughtfully, 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not 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mindlessly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Jesus’ Teaching </a:t>
            </a:r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on Prayer: </a:t>
            </a: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Overview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6:9-13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—Pray Like This</a:t>
            </a:r>
            <a:endParaRPr lang="en-US" sz="3600" b="1" dirty="0" smtClean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What to Pray: 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ray this way and for these kinds of things</a:t>
            </a:r>
          </a:p>
          <a:p>
            <a:pPr marL="0" indent="0">
              <a:buNone/>
            </a:pPr>
            <a:endParaRPr lang="en-US" sz="1000" i="1" dirty="0" smtClean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“Our </a:t>
            </a:r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Father who is in </a:t>
            </a:r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heaven”</a:t>
            </a:r>
            <a:endParaRPr lang="en-US" sz="3600" b="1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algn="ctr"/>
            <a:endParaRPr lang="en-US" sz="3600" b="1" i="1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Condescension + Transcendence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endParaRPr lang="en-US" sz="3600" i="1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73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Your Father in Heaven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1819"/>
            <a:ext cx="9602788" cy="52061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5:16—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should be glorified by your life</a:t>
            </a:r>
          </a:p>
          <a:p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5:45, </a:t>
            </a:r>
            <a:r>
              <a:rPr lang="en-US" sz="3600" b="1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48—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is gracious and </a:t>
            </a:r>
            <a:r>
              <a:rPr lang="en-US" sz="3600" i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generous 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to all</a:t>
            </a:r>
          </a:p>
          <a:p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6:1-6—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sees and rewards secret charity and secret praying</a:t>
            </a:r>
          </a:p>
          <a:p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6:14-15—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deals with you as you deal with others</a:t>
            </a:r>
          </a:p>
          <a:p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6:26, 32—</a:t>
            </a:r>
            <a:r>
              <a:rPr lang="en-US" sz="3600" i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will never abandon you or cease caring for you</a:t>
            </a:r>
            <a:endParaRPr lang="en-US" sz="3600" b="1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95" y="21040"/>
            <a:ext cx="4548010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43" y="855406"/>
            <a:ext cx="9648723" cy="54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Psalm 121:3-4</a:t>
            </a:r>
            <a:br>
              <a:rPr lang="en-US" sz="4400" b="1" dirty="0">
                <a:solidFill>
                  <a:srgbClr val="0070C0"/>
                </a:solidFill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He who keeps you will not slumber. Behold, He who keeps Israel shall neither slumber nor sleep.</a:t>
            </a:r>
            <a:endParaRPr lang="en-US" sz="4000" b="1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Mathew 6</a:t>
            </a: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Pray, then, in this way: </a:t>
            </a:r>
            <a:r>
              <a:rPr lang="en-US" sz="4000" i="1" dirty="0" smtClean="0">
                <a:solidFill>
                  <a:srgbClr val="0070C0"/>
                </a:solidFill>
              </a:rPr>
              <a:t>Our Father who is in heaven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4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Titles for </a:t>
            </a:r>
            <a:r>
              <a:rPr lang="en-US" sz="44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Deity </a:t>
            </a:r>
            <a:r>
              <a:rPr lang="en-US" sz="44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sz="44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in the </a:t>
            </a:r>
            <a:r>
              <a:rPr lang="en-US" sz="44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Sermon on the Mount</a:t>
            </a:r>
            <a:r>
              <a:rPr lang="en-US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King—1x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Lord—5x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God—6x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Father—17x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MT 44x; MK 5x; LK 17x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God as Father in the OT</a:t>
            </a:r>
            <a:b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905000"/>
            <a:ext cx="9327485" cy="4952999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err="1">
                <a:solidFill>
                  <a:srgbClr val="0070C0"/>
                </a:solidFill>
              </a:rPr>
              <a:t>Psa</a:t>
            </a:r>
            <a:r>
              <a:rPr lang="en-US" sz="3200" b="1" dirty="0">
                <a:solidFill>
                  <a:srgbClr val="0070C0"/>
                </a:solidFill>
              </a:rPr>
              <a:t> 68:5 </a:t>
            </a:r>
            <a:r>
              <a:rPr lang="en-US" sz="3200" dirty="0">
                <a:solidFill>
                  <a:srgbClr val="0070C0"/>
                </a:solidFill>
              </a:rPr>
              <a:t>A </a:t>
            </a:r>
            <a:r>
              <a:rPr lang="en-US" sz="3200" b="1" dirty="0">
                <a:solidFill>
                  <a:srgbClr val="0070C0"/>
                </a:solidFill>
              </a:rPr>
              <a:t>father</a:t>
            </a:r>
            <a:r>
              <a:rPr lang="en-US" sz="3200" dirty="0">
                <a:solidFill>
                  <a:srgbClr val="0070C0"/>
                </a:solidFill>
              </a:rPr>
              <a:t> of the fatherless ... </a:t>
            </a:r>
            <a:r>
              <a:rPr lang="en-US" sz="3200" dirty="0" smtClean="0">
                <a:solidFill>
                  <a:srgbClr val="0070C0"/>
                </a:solidFill>
              </a:rPr>
              <a:t>is </a:t>
            </a:r>
            <a:r>
              <a:rPr lang="en-US" sz="3200" dirty="0">
                <a:solidFill>
                  <a:srgbClr val="0070C0"/>
                </a:solidFill>
              </a:rPr>
              <a:t>God in His holy habitation.</a:t>
            </a:r>
          </a:p>
          <a:p>
            <a:r>
              <a:rPr lang="en-US" sz="3200" b="1" dirty="0" err="1">
                <a:solidFill>
                  <a:srgbClr val="0070C0"/>
                </a:solidFill>
              </a:rPr>
              <a:t>Psa</a:t>
            </a:r>
            <a:r>
              <a:rPr lang="en-US" sz="3200" b="1" dirty="0">
                <a:solidFill>
                  <a:srgbClr val="0070C0"/>
                </a:solidFill>
              </a:rPr>
              <a:t> 103:13 </a:t>
            </a:r>
            <a:r>
              <a:rPr lang="en-US" sz="3200" dirty="0">
                <a:solidFill>
                  <a:srgbClr val="0070C0"/>
                </a:solidFill>
              </a:rPr>
              <a:t>As a </a:t>
            </a:r>
            <a:r>
              <a:rPr lang="en-US" sz="3200" b="1" dirty="0">
                <a:solidFill>
                  <a:srgbClr val="0070C0"/>
                </a:solidFill>
              </a:rPr>
              <a:t>father</a:t>
            </a:r>
            <a:r>
              <a:rPr lang="en-US" sz="3200" dirty="0">
                <a:solidFill>
                  <a:srgbClr val="0070C0"/>
                </a:solidFill>
              </a:rPr>
              <a:t> pities his children, so the LORD pities those who fear Him.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75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God as Father in the OT</a:t>
            </a:r>
            <a:b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9353269" cy="4952999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Deu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32:6  </a:t>
            </a:r>
            <a:r>
              <a:rPr lang="en-US" sz="3200" dirty="0">
                <a:solidFill>
                  <a:srgbClr val="0070C0"/>
                </a:solidFill>
              </a:rPr>
              <a:t>Is He not your </a:t>
            </a:r>
            <a:r>
              <a:rPr lang="en-US" sz="3200" b="1" dirty="0">
                <a:solidFill>
                  <a:srgbClr val="0070C0"/>
                </a:solidFill>
              </a:rPr>
              <a:t>Father</a:t>
            </a:r>
            <a:r>
              <a:rPr lang="en-US" sz="3200" dirty="0">
                <a:solidFill>
                  <a:srgbClr val="0070C0"/>
                </a:solidFill>
              </a:rPr>
              <a:t>, your Creator,</a:t>
            </a:r>
            <a:r>
              <a:rPr lang="en-US" sz="3200" baseline="300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who made you and formed you?</a:t>
            </a:r>
          </a:p>
          <a:p>
            <a:pPr lvl="0"/>
            <a:r>
              <a:rPr lang="en-US" sz="3200" b="1" dirty="0" err="1">
                <a:solidFill>
                  <a:srgbClr val="0070C0"/>
                </a:solidFill>
              </a:rPr>
              <a:t>Psa</a:t>
            </a:r>
            <a:r>
              <a:rPr lang="en-US" sz="3200" b="1" dirty="0">
                <a:solidFill>
                  <a:srgbClr val="0070C0"/>
                </a:solidFill>
              </a:rPr>
              <a:t> 89:26 </a:t>
            </a:r>
            <a:r>
              <a:rPr lang="en-US" sz="3200" dirty="0">
                <a:solidFill>
                  <a:srgbClr val="0070C0"/>
                </a:solidFill>
              </a:rPr>
              <a:t>He shall cry to Me, `You are my </a:t>
            </a:r>
            <a:r>
              <a:rPr lang="en-US" sz="3200" b="1" dirty="0">
                <a:solidFill>
                  <a:srgbClr val="0070C0"/>
                </a:solidFill>
              </a:rPr>
              <a:t>Father</a:t>
            </a:r>
            <a:r>
              <a:rPr lang="en-US" sz="3200" dirty="0">
                <a:solidFill>
                  <a:srgbClr val="0070C0"/>
                </a:solidFill>
              </a:rPr>
              <a:t>, My God, </a:t>
            </a:r>
            <a:r>
              <a:rPr lang="en-US" sz="3200" dirty="0" smtClean="0">
                <a:solidFill>
                  <a:srgbClr val="0070C0"/>
                </a:solidFill>
              </a:rPr>
              <a:t>the </a:t>
            </a:r>
            <a:r>
              <a:rPr lang="en-US" sz="3200" dirty="0">
                <a:solidFill>
                  <a:srgbClr val="0070C0"/>
                </a:solidFill>
              </a:rPr>
              <a:t>rock of my salvation.'</a:t>
            </a:r>
          </a:p>
          <a:p>
            <a:pPr lvl="0"/>
            <a:r>
              <a:rPr lang="en-US" sz="3200" b="1" dirty="0">
                <a:solidFill>
                  <a:srgbClr val="0070C0"/>
                </a:solidFill>
              </a:rPr>
              <a:t>Isa 63:16 </a:t>
            </a:r>
            <a:r>
              <a:rPr lang="en-US" sz="3200" dirty="0">
                <a:solidFill>
                  <a:srgbClr val="0070C0"/>
                </a:solidFill>
              </a:rPr>
              <a:t>Doubtless You are our </a:t>
            </a:r>
            <a:r>
              <a:rPr lang="en-US" sz="3200" b="1" dirty="0">
                <a:solidFill>
                  <a:srgbClr val="0070C0"/>
                </a:solidFill>
              </a:rPr>
              <a:t>Father</a:t>
            </a:r>
            <a:r>
              <a:rPr lang="en-US" sz="3200" dirty="0">
                <a:solidFill>
                  <a:srgbClr val="0070C0"/>
                </a:solidFill>
              </a:rPr>
              <a:t> .... You, O LORD, are our </a:t>
            </a:r>
            <a:r>
              <a:rPr lang="en-US" sz="3200" b="1" dirty="0" smtClean="0">
                <a:solidFill>
                  <a:srgbClr val="0070C0"/>
                </a:solidFill>
              </a:rPr>
              <a:t>Father </a:t>
            </a:r>
            <a:r>
              <a:rPr lang="en-US" sz="3200" dirty="0" smtClean="0">
                <a:solidFill>
                  <a:srgbClr val="0070C0"/>
                </a:solidFill>
              </a:rPr>
              <a:t>....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Isa 64:8 </a:t>
            </a:r>
            <a:r>
              <a:rPr lang="en-US" sz="3200" dirty="0">
                <a:solidFill>
                  <a:srgbClr val="0070C0"/>
                </a:solidFill>
              </a:rPr>
              <a:t>But now, O LORD, You are our </a:t>
            </a:r>
            <a:r>
              <a:rPr lang="en-US" sz="3200" b="1" dirty="0" smtClean="0">
                <a:solidFill>
                  <a:srgbClr val="0070C0"/>
                </a:solidFill>
              </a:rPr>
              <a:t>Father</a:t>
            </a:r>
            <a:endParaRPr lang="en-US" sz="3200" b="1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Sermon on the Mount: </a:t>
            </a: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Public Righteousness </a:t>
            </a: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ch.</a:t>
            </a: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 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anger, adultery, integrity, revenge, compassion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Sermon on the Mount: </a:t>
            </a: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venir Black" charset="0"/>
                <a:ea typeface="Avenir Black" charset="0"/>
                <a:cs typeface="Avenir Black" charset="0"/>
              </a:rPr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Private Religion </a:t>
            </a: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ch.</a:t>
            </a: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6)</a:t>
            </a:r>
            <a:endParaRPr lang="en-US" sz="3600" dirty="0">
              <a:solidFill>
                <a:srgbClr val="0070C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public vs. private deeds (6:1-4)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public vs. private prayer (6:5-6)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pagan vs. pious prayer (6:7-15)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proper fasting (6:16-18)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Avenir Light" charset="0"/>
                <a:ea typeface="Avenir Light" charset="0"/>
                <a:cs typeface="Avenir Light" charset="0"/>
              </a:rPr>
              <a:t>personal priorities (6:19-34)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349</TotalTime>
  <Words>388</Words>
  <Application>Microsoft Office PowerPoint</Application>
  <PresentationFormat>Custom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Praying to  Our Father in Heaven </vt:lpstr>
      <vt:lpstr>PowerPoint Presentation</vt:lpstr>
      <vt:lpstr>Psalm 121:3-4 </vt:lpstr>
      <vt:lpstr>Mathew 6 </vt:lpstr>
      <vt:lpstr>Titles for Deity  in the Sermon on the Mount </vt:lpstr>
      <vt:lpstr>God as Father in the OT </vt:lpstr>
      <vt:lpstr>God as Father in the OT </vt:lpstr>
      <vt:lpstr>Sermon on the Mount:  Overview</vt:lpstr>
      <vt:lpstr>Sermon on the Mount:  Overview</vt:lpstr>
      <vt:lpstr>Sermon on the Mount:  Overview</vt:lpstr>
      <vt:lpstr>Jesus’ Teaching on Prayer: Overview</vt:lpstr>
      <vt:lpstr>Jesus’ Teaching on Prayer: Overview</vt:lpstr>
      <vt:lpstr>Jesus’ Teaching on Prayer: Overview</vt:lpstr>
      <vt:lpstr>Your Father in Heaven</vt:lpstr>
      <vt:lpstr>PowerPoint Presentation</vt:lpstr>
    </vt:vector>
  </TitlesOfParts>
  <Company>Bob Jones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Praying to  Our Father in Heaven</dc:title>
  <dc:creator>Talbert, Layton</dc:creator>
  <cp:lastModifiedBy>Esther Neal</cp:lastModifiedBy>
  <cp:revision>13</cp:revision>
  <dcterms:created xsi:type="dcterms:W3CDTF">2017-03-15T14:00:05Z</dcterms:created>
  <dcterms:modified xsi:type="dcterms:W3CDTF">2017-03-16T12:34:35Z</dcterms:modified>
</cp:coreProperties>
</file>