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66" r:id="rId4"/>
    <p:sldId id="297" r:id="rId5"/>
    <p:sldId id="259" r:id="rId6"/>
    <p:sldId id="307" r:id="rId7"/>
    <p:sldId id="261" r:id="rId8"/>
    <p:sldId id="260" r:id="rId9"/>
    <p:sldId id="264" r:id="rId10"/>
    <p:sldId id="300" r:id="rId11"/>
    <p:sldId id="313" r:id="rId12"/>
    <p:sldId id="301" r:id="rId13"/>
    <p:sldId id="310" r:id="rId14"/>
    <p:sldId id="277" r:id="rId15"/>
    <p:sldId id="325" r:id="rId16"/>
    <p:sldId id="326" r:id="rId17"/>
    <p:sldId id="32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19" autoAdjust="0"/>
    <p:restoredTop sz="94660"/>
  </p:normalViewPr>
  <p:slideViewPr>
    <p:cSldViewPr>
      <p:cViewPr>
        <p:scale>
          <a:sx n="80" d="100"/>
          <a:sy n="80" d="100"/>
        </p:scale>
        <p:origin x="-720" y="-2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26C89B-E0FF-483D-A329-D354701D67DB}" type="datetimeFigureOut">
              <a:rPr lang="en-US" smtClean="0"/>
              <a:t>5/14/2017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8BD24-C6BB-43F1-B64C-2B854A206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636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AEE19B-4C24-46DD-B70D-B3C14FD80F6B}" type="datetimeFigureOut">
              <a:rPr lang="en-US" smtClean="0"/>
              <a:t>5/14/2017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615D7F-D17B-4538-ACD2-BB50F75FD9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704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God </a:t>
            </a:r>
            <a:r>
              <a:rPr lang="en-US" b="1" i="1" dirty="0" smtClean="0"/>
              <a:t>remembered</a:t>
            </a:r>
            <a:r>
              <a:rPr lang="en-US" dirty="0" smtClean="0"/>
              <a:t> Hannah resulting in a baby Samuel; </a:t>
            </a:r>
            <a:r>
              <a:rPr lang="en-US" b="1" i="1" dirty="0" smtClean="0"/>
              <a:t>Youth</a:t>
            </a:r>
            <a:r>
              <a:rPr lang="en-US" dirty="0" smtClean="0"/>
              <a:t> in verb form</a:t>
            </a:r>
            <a:r>
              <a:rPr lang="en-US" baseline="0" dirty="0" smtClean="0"/>
              <a:t> is “</a:t>
            </a:r>
            <a:r>
              <a:rPr lang="en-US" i="1" baseline="0" dirty="0" smtClean="0"/>
              <a:t>Choice</a:t>
            </a:r>
            <a:r>
              <a:rPr lang="en-US" baseline="0" dirty="0" smtClean="0"/>
              <a:t>”; </a:t>
            </a:r>
            <a:r>
              <a:rPr lang="en-US" b="1" i="1" baseline="0" dirty="0" smtClean="0"/>
              <a:t>Evil Days </a:t>
            </a:r>
            <a:r>
              <a:rPr lang="en-US" baseline="0" dirty="0" smtClean="0"/>
              <a:t>refer to old 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15D7F-D17B-4538-ACD2-BB50F75FD90D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424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A8DE-CEF3-446C-B961-86E3F0995C0F}" type="datetimeFigureOut">
              <a:rPr lang="en-US" smtClean="0"/>
              <a:t>5/14/2017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6401-5A22-436E-A9D1-A11D01FCB6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855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A8DE-CEF3-446C-B961-86E3F0995C0F}" type="datetimeFigureOut">
              <a:rPr lang="en-US" smtClean="0"/>
              <a:t>5/14/2017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6401-5A22-436E-A9D1-A11D01FCB6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053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A8DE-CEF3-446C-B961-86E3F0995C0F}" type="datetimeFigureOut">
              <a:rPr lang="en-US" smtClean="0"/>
              <a:t>5/14/2017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6401-5A22-436E-A9D1-A11D01FCB6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98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A8DE-CEF3-446C-B961-86E3F0995C0F}" type="datetimeFigureOut">
              <a:rPr lang="en-US" smtClean="0"/>
              <a:t>5/14/2017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6401-5A22-436E-A9D1-A11D01FCB6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86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A8DE-CEF3-446C-B961-86E3F0995C0F}" type="datetimeFigureOut">
              <a:rPr lang="en-US" smtClean="0"/>
              <a:t>5/14/2017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6401-5A22-436E-A9D1-A11D01FCB6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15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A8DE-CEF3-446C-B961-86E3F0995C0F}" type="datetimeFigureOut">
              <a:rPr lang="en-US" smtClean="0"/>
              <a:t>5/14/2017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6401-5A22-436E-A9D1-A11D01FCB6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674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A8DE-CEF3-446C-B961-86E3F0995C0F}" type="datetimeFigureOut">
              <a:rPr lang="en-US" smtClean="0"/>
              <a:t>5/14/2017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6401-5A22-436E-A9D1-A11D01FCB6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78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A8DE-CEF3-446C-B961-86E3F0995C0F}" type="datetimeFigureOut">
              <a:rPr lang="en-US" smtClean="0"/>
              <a:t>5/14/2017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6401-5A22-436E-A9D1-A11D01FCB6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33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A8DE-CEF3-446C-B961-86E3F0995C0F}" type="datetimeFigureOut">
              <a:rPr lang="en-US" smtClean="0"/>
              <a:t>5/14/2017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6401-5A22-436E-A9D1-A11D01FCB6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154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A8DE-CEF3-446C-B961-86E3F0995C0F}" type="datetimeFigureOut">
              <a:rPr lang="en-US" smtClean="0"/>
              <a:t>5/14/2017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6401-5A22-436E-A9D1-A11D01FCB6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3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A8DE-CEF3-446C-B961-86E3F0995C0F}" type="datetimeFigureOut">
              <a:rPr lang="en-US" smtClean="0"/>
              <a:t>5/14/2017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C6401-5A22-436E-A9D1-A11D01FCB6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762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2A8DE-CEF3-446C-B961-86E3F0995C0F}" type="datetimeFigureOut">
              <a:rPr lang="en-US" smtClean="0"/>
              <a:t>5/14/2017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C6401-5A22-436E-A9D1-A11D01FCB6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071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81200"/>
            <a:ext cx="9144000" cy="29718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6000" b="1" dirty="0" smtClean="0">
                <a:latin typeface="Century Schoolbook" panose="02040604050505020304" pitchFamily="18" charset="0"/>
                <a:ea typeface="+mn-ea"/>
                <a:cs typeface="+mn-cs"/>
              </a:rPr>
              <a:t>A Puritan's </a:t>
            </a:r>
            <a:r>
              <a:rPr lang="en-US" sz="6000" b="1" dirty="0">
                <a:latin typeface="Century Schoolbook" panose="02040604050505020304" pitchFamily="18" charset="0"/>
                <a:ea typeface="+mn-ea"/>
                <a:cs typeface="+mn-cs"/>
              </a:rPr>
              <a:t>View </a:t>
            </a:r>
            <a:r>
              <a:rPr lang="en-US" sz="6000" b="1" dirty="0" smtClean="0">
                <a:latin typeface="Century Schoolbook" panose="02040604050505020304" pitchFamily="18" charset="0"/>
                <a:ea typeface="+mn-ea"/>
                <a:cs typeface="+mn-cs"/>
              </a:rPr>
              <a:t/>
            </a:r>
            <a:br>
              <a:rPr lang="en-US" sz="6000" b="1" dirty="0" smtClean="0">
                <a:latin typeface="Century Schoolbook" panose="02040604050505020304" pitchFamily="18" charset="0"/>
                <a:ea typeface="+mn-ea"/>
                <a:cs typeface="+mn-cs"/>
              </a:rPr>
            </a:br>
            <a:r>
              <a:rPr lang="en-US" sz="6000" b="1" dirty="0" smtClean="0">
                <a:latin typeface="Century Schoolbook" panose="02040604050505020304" pitchFamily="18" charset="0"/>
                <a:ea typeface="+mn-ea"/>
                <a:cs typeface="+mn-cs"/>
              </a:rPr>
              <a:t>of the</a:t>
            </a:r>
            <a:br>
              <a:rPr lang="en-US" sz="6000" b="1" dirty="0" smtClean="0">
                <a:latin typeface="Century Schoolbook" panose="02040604050505020304" pitchFamily="18" charset="0"/>
                <a:ea typeface="+mn-ea"/>
                <a:cs typeface="+mn-cs"/>
              </a:rPr>
            </a:br>
            <a:r>
              <a:rPr lang="en-US" sz="6000" b="1" dirty="0" smtClean="0">
                <a:latin typeface="Century Schoolbook" panose="02040604050505020304" pitchFamily="18" charset="0"/>
                <a:ea typeface="+mn-ea"/>
                <a:cs typeface="+mn-cs"/>
              </a:rPr>
              <a:t>Human Life </a:t>
            </a:r>
            <a:r>
              <a:rPr lang="en-US" sz="6000" b="1" dirty="0">
                <a:latin typeface="Century Schoolbook" panose="02040604050505020304" pitchFamily="18" charset="0"/>
                <a:ea typeface="+mn-ea"/>
                <a:cs typeface="+mn-cs"/>
              </a:rPr>
              <a:t>Span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2057400"/>
            <a:ext cx="914400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4876800"/>
            <a:ext cx="914400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205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44000" cy="6388925"/>
            <a:chOff x="0" y="0"/>
            <a:chExt cx="9144000" cy="6388925"/>
          </a:xfrm>
        </p:grpSpPr>
        <p:grpSp>
          <p:nvGrpSpPr>
            <p:cNvPr id="12" name="Group 11"/>
            <p:cNvGrpSpPr/>
            <p:nvPr/>
          </p:nvGrpSpPr>
          <p:grpSpPr>
            <a:xfrm>
              <a:off x="304800" y="1676400"/>
              <a:ext cx="8686800" cy="4712525"/>
              <a:chOff x="304800" y="1676400"/>
              <a:chExt cx="8686800" cy="4712525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5638800" y="5334000"/>
                <a:ext cx="33528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b="1" dirty="0" smtClean="0">
                    <a:latin typeface="Century Schoolbook" panose="02040604050505020304" pitchFamily="18" charset="0"/>
                  </a:rPr>
                  <a:t>Death </a:t>
                </a:r>
              </a:p>
              <a:p>
                <a:pPr algn="ctr"/>
                <a:r>
                  <a:rPr lang="en-US" sz="2800" b="1" dirty="0" smtClean="0">
                    <a:latin typeface="Century Schoolbook" panose="02040604050505020304" pitchFamily="18" charset="0"/>
                  </a:rPr>
                  <a:t>(Heaven or Hell)</a:t>
                </a:r>
                <a:endParaRPr lang="en-US" sz="2800" b="1" dirty="0">
                  <a:latin typeface="Century Schoolbook" panose="02040604050505020304" pitchFamily="18" charset="0"/>
                </a:endParaRPr>
              </a:p>
            </p:txBody>
          </p:sp>
          <p:grpSp>
            <p:nvGrpSpPr>
              <p:cNvPr id="14" name="Group 13"/>
              <p:cNvGrpSpPr/>
              <p:nvPr/>
            </p:nvGrpSpPr>
            <p:grpSpPr>
              <a:xfrm>
                <a:off x="2344520" y="1676400"/>
                <a:ext cx="4437280" cy="4191000"/>
                <a:chOff x="2344520" y="1676400"/>
                <a:chExt cx="4437280" cy="4191000"/>
              </a:xfrm>
            </p:grpSpPr>
            <p:cxnSp>
              <p:nvCxnSpPr>
                <p:cNvPr id="16" name="Straight Arrow Connector 15"/>
                <p:cNvCxnSpPr/>
                <p:nvPr/>
              </p:nvCxnSpPr>
              <p:spPr>
                <a:xfrm flipV="1">
                  <a:off x="2367281" y="1676400"/>
                  <a:ext cx="0" cy="4191000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Arrow Connector 16"/>
                <p:cNvCxnSpPr/>
                <p:nvPr/>
              </p:nvCxnSpPr>
              <p:spPr>
                <a:xfrm>
                  <a:off x="2362200" y="1752600"/>
                  <a:ext cx="4419600" cy="0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Arrow Connector 17"/>
                <p:cNvCxnSpPr/>
                <p:nvPr/>
              </p:nvCxnSpPr>
              <p:spPr>
                <a:xfrm>
                  <a:off x="6706459" y="1740932"/>
                  <a:ext cx="0" cy="3593068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flipH="1">
                  <a:off x="2344520" y="5334000"/>
                  <a:ext cx="4419599" cy="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" name="TextBox 14"/>
              <p:cNvSpPr txBox="1"/>
              <p:nvPr/>
            </p:nvSpPr>
            <p:spPr>
              <a:xfrm>
                <a:off x="304800" y="5373262"/>
                <a:ext cx="2772460" cy="101566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b="1" dirty="0" smtClean="0">
                    <a:latin typeface="Century Schoolbook" panose="02040604050505020304" pitchFamily="18" charset="0"/>
                  </a:rPr>
                  <a:t>Conception </a:t>
                </a:r>
              </a:p>
              <a:p>
                <a:pPr algn="ctr"/>
                <a:r>
                  <a:rPr lang="en-US" sz="2800" b="1" dirty="0" smtClean="0">
                    <a:latin typeface="Century Schoolbook" panose="02040604050505020304" pitchFamily="18" charset="0"/>
                  </a:rPr>
                  <a:t>(Mind of God)</a:t>
                </a:r>
                <a:endParaRPr lang="en-US" sz="2800" b="1" dirty="0">
                  <a:latin typeface="Century Schoolbook" panose="02040604050505020304" pitchFamily="18" charset="0"/>
                </a:endParaRPr>
              </a:p>
            </p:txBody>
          </p:sp>
        </p:grpSp>
        <p:sp>
          <p:nvSpPr>
            <p:cNvPr id="2" name="Right Arrow 1"/>
            <p:cNvSpPr/>
            <p:nvPr/>
          </p:nvSpPr>
          <p:spPr>
            <a:xfrm>
              <a:off x="3962400" y="1498616"/>
              <a:ext cx="978408" cy="4846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0" y="0"/>
              <a:ext cx="9144000" cy="1295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0" y="18871"/>
              <a:ext cx="914399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latin typeface="Century Schoolbook" panose="02040604050505020304" pitchFamily="18" charset="0"/>
                </a:rPr>
                <a:t>A Puritan’s View</a:t>
              </a:r>
            </a:p>
            <a:p>
              <a:pPr algn="ctr"/>
              <a:r>
                <a:rPr lang="en-US" sz="3600" b="1" dirty="0" smtClean="0">
                  <a:latin typeface="Century Schoolbook" panose="02040604050505020304" pitchFamily="18" charset="0"/>
                </a:rPr>
                <a:t>of the Human Life Span</a:t>
              </a:r>
              <a:endParaRPr lang="en-US" sz="3600" b="1" dirty="0">
                <a:latin typeface="Century Schoolbook" panose="020406040505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081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6388925"/>
            <a:chOff x="0" y="0"/>
            <a:chExt cx="9144000" cy="6388925"/>
          </a:xfrm>
        </p:grpSpPr>
        <p:grpSp>
          <p:nvGrpSpPr>
            <p:cNvPr id="13" name="Group 12"/>
            <p:cNvGrpSpPr/>
            <p:nvPr/>
          </p:nvGrpSpPr>
          <p:grpSpPr>
            <a:xfrm>
              <a:off x="304800" y="1676400"/>
              <a:ext cx="8686800" cy="4712525"/>
              <a:chOff x="304800" y="1676400"/>
              <a:chExt cx="8686800" cy="4712525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5638800" y="5334000"/>
                <a:ext cx="33528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b="1" dirty="0" smtClean="0">
                    <a:latin typeface="Century Schoolbook" panose="02040604050505020304" pitchFamily="18" charset="0"/>
                  </a:rPr>
                  <a:t>Death </a:t>
                </a:r>
              </a:p>
              <a:p>
                <a:pPr algn="ctr"/>
                <a:r>
                  <a:rPr lang="en-US" sz="2800" b="1" dirty="0" smtClean="0">
                    <a:latin typeface="Century Schoolbook" panose="02040604050505020304" pitchFamily="18" charset="0"/>
                  </a:rPr>
                  <a:t>(Heaven or Hell)</a:t>
                </a:r>
                <a:endParaRPr lang="en-US" sz="2800" b="1" dirty="0">
                  <a:latin typeface="Century Schoolbook" panose="02040604050505020304" pitchFamily="18" charset="0"/>
                </a:endParaRP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2344520" y="1676400"/>
                <a:ext cx="4437280" cy="4191000"/>
                <a:chOff x="2344520" y="1676400"/>
                <a:chExt cx="4437280" cy="4191000"/>
              </a:xfrm>
            </p:grpSpPr>
            <p:cxnSp>
              <p:nvCxnSpPr>
                <p:cNvPr id="17" name="Straight Arrow Connector 16"/>
                <p:cNvCxnSpPr/>
                <p:nvPr/>
              </p:nvCxnSpPr>
              <p:spPr>
                <a:xfrm flipV="1">
                  <a:off x="2367281" y="1676400"/>
                  <a:ext cx="0" cy="4191000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Arrow Connector 17"/>
                <p:cNvCxnSpPr/>
                <p:nvPr/>
              </p:nvCxnSpPr>
              <p:spPr>
                <a:xfrm>
                  <a:off x="2362200" y="1752600"/>
                  <a:ext cx="4419600" cy="0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Arrow Connector 18"/>
                <p:cNvCxnSpPr/>
                <p:nvPr/>
              </p:nvCxnSpPr>
              <p:spPr>
                <a:xfrm>
                  <a:off x="6706459" y="1740932"/>
                  <a:ext cx="0" cy="3593068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 flipH="1">
                  <a:off x="2344520" y="5334000"/>
                  <a:ext cx="4419599" cy="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6" name="TextBox 15"/>
              <p:cNvSpPr txBox="1"/>
              <p:nvPr/>
            </p:nvSpPr>
            <p:spPr>
              <a:xfrm>
                <a:off x="304800" y="5373262"/>
                <a:ext cx="2772460" cy="101566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b="1" dirty="0" smtClean="0">
                    <a:latin typeface="Century Schoolbook" panose="02040604050505020304" pitchFamily="18" charset="0"/>
                  </a:rPr>
                  <a:t>Conception </a:t>
                </a:r>
              </a:p>
              <a:p>
                <a:pPr algn="ctr"/>
                <a:r>
                  <a:rPr lang="en-US" sz="2800" b="1" dirty="0" smtClean="0">
                    <a:latin typeface="Century Schoolbook" panose="02040604050505020304" pitchFamily="18" charset="0"/>
                  </a:rPr>
                  <a:t>(Mind of God)</a:t>
                </a:r>
                <a:endParaRPr lang="en-US" sz="2800" b="1" dirty="0">
                  <a:latin typeface="Century Schoolbook" panose="02040604050505020304" pitchFamily="18" charset="0"/>
                </a:endParaRPr>
              </a:p>
            </p:txBody>
          </p:sp>
        </p:grpSp>
        <p:sp>
          <p:nvSpPr>
            <p:cNvPr id="12" name="Right Arrow 11"/>
            <p:cNvSpPr/>
            <p:nvPr/>
          </p:nvSpPr>
          <p:spPr>
            <a:xfrm rot="5400000">
              <a:off x="6211062" y="3294888"/>
              <a:ext cx="978408" cy="4846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0" y="0"/>
              <a:ext cx="9144000" cy="1295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0" y="18871"/>
              <a:ext cx="914399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latin typeface="Century Schoolbook" panose="02040604050505020304" pitchFamily="18" charset="0"/>
                </a:rPr>
                <a:t>A Puritan’s View</a:t>
              </a:r>
            </a:p>
            <a:p>
              <a:pPr algn="ctr"/>
              <a:r>
                <a:rPr lang="en-US" sz="3600" b="1" dirty="0" smtClean="0">
                  <a:latin typeface="Century Schoolbook" panose="02040604050505020304" pitchFamily="18" charset="0"/>
                </a:rPr>
                <a:t>of the Human Life Span</a:t>
              </a:r>
              <a:endParaRPr lang="en-US" sz="3600" b="1" dirty="0">
                <a:latin typeface="Century Schoolbook" panose="020406040505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800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11875"/>
            <a:ext cx="9144000" cy="6388925"/>
            <a:chOff x="0" y="0"/>
            <a:chExt cx="9144000" cy="6388925"/>
          </a:xfrm>
        </p:grpSpPr>
        <p:grpSp>
          <p:nvGrpSpPr>
            <p:cNvPr id="14" name="Group 13"/>
            <p:cNvGrpSpPr/>
            <p:nvPr/>
          </p:nvGrpSpPr>
          <p:grpSpPr>
            <a:xfrm>
              <a:off x="304800" y="1676400"/>
              <a:ext cx="8686800" cy="4712525"/>
              <a:chOff x="304800" y="1676400"/>
              <a:chExt cx="8686800" cy="4712525"/>
            </a:xfrm>
          </p:grpSpPr>
          <p:sp>
            <p:nvSpPr>
              <p:cNvPr id="15" name="TextBox 14"/>
              <p:cNvSpPr txBox="1"/>
              <p:nvPr/>
            </p:nvSpPr>
            <p:spPr>
              <a:xfrm>
                <a:off x="5638800" y="5334000"/>
                <a:ext cx="33528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b="1" dirty="0" smtClean="0">
                    <a:latin typeface="Century Schoolbook" panose="02040604050505020304" pitchFamily="18" charset="0"/>
                  </a:rPr>
                  <a:t>Death </a:t>
                </a:r>
              </a:p>
              <a:p>
                <a:pPr algn="ctr"/>
                <a:r>
                  <a:rPr lang="en-US" sz="2800" b="1" dirty="0" smtClean="0">
                    <a:latin typeface="Century Schoolbook" panose="02040604050505020304" pitchFamily="18" charset="0"/>
                  </a:rPr>
                  <a:t>(Heaven or Hell)</a:t>
                </a:r>
                <a:endParaRPr lang="en-US" sz="2800" b="1" dirty="0">
                  <a:latin typeface="Century Schoolbook" panose="02040604050505020304" pitchFamily="18" charset="0"/>
                </a:endParaRPr>
              </a:p>
            </p:txBody>
          </p:sp>
          <p:grpSp>
            <p:nvGrpSpPr>
              <p:cNvPr id="16" name="Group 15"/>
              <p:cNvGrpSpPr/>
              <p:nvPr/>
            </p:nvGrpSpPr>
            <p:grpSpPr>
              <a:xfrm>
                <a:off x="2344520" y="1676400"/>
                <a:ext cx="4437280" cy="4191000"/>
                <a:chOff x="2344520" y="1676400"/>
                <a:chExt cx="4437280" cy="4191000"/>
              </a:xfrm>
            </p:grpSpPr>
            <p:cxnSp>
              <p:nvCxnSpPr>
                <p:cNvPr id="18" name="Straight Arrow Connector 17"/>
                <p:cNvCxnSpPr/>
                <p:nvPr/>
              </p:nvCxnSpPr>
              <p:spPr>
                <a:xfrm flipV="1">
                  <a:off x="2367281" y="1676400"/>
                  <a:ext cx="0" cy="4191000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Arrow Connector 18"/>
                <p:cNvCxnSpPr/>
                <p:nvPr/>
              </p:nvCxnSpPr>
              <p:spPr>
                <a:xfrm>
                  <a:off x="2362200" y="1752600"/>
                  <a:ext cx="4419600" cy="0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Arrow Connector 19"/>
                <p:cNvCxnSpPr/>
                <p:nvPr/>
              </p:nvCxnSpPr>
              <p:spPr>
                <a:xfrm>
                  <a:off x="6706459" y="1740932"/>
                  <a:ext cx="0" cy="3593068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flipH="1">
                  <a:off x="2344520" y="5334000"/>
                  <a:ext cx="4419599" cy="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" name="TextBox 16"/>
              <p:cNvSpPr txBox="1"/>
              <p:nvPr/>
            </p:nvSpPr>
            <p:spPr>
              <a:xfrm>
                <a:off x="304800" y="5373262"/>
                <a:ext cx="2772460" cy="101566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b="1" dirty="0" smtClean="0">
                    <a:latin typeface="Century Schoolbook" panose="02040604050505020304" pitchFamily="18" charset="0"/>
                  </a:rPr>
                  <a:t>Conception </a:t>
                </a:r>
              </a:p>
              <a:p>
                <a:pPr algn="ctr"/>
                <a:r>
                  <a:rPr lang="en-US" sz="2800" b="1" dirty="0" smtClean="0">
                    <a:latin typeface="Century Schoolbook" panose="02040604050505020304" pitchFamily="18" charset="0"/>
                  </a:rPr>
                  <a:t>(Mind of God)</a:t>
                </a:r>
                <a:endParaRPr lang="en-US" sz="2800" b="1" dirty="0">
                  <a:latin typeface="Century Schoolbook" panose="02040604050505020304" pitchFamily="18" charset="0"/>
                </a:endParaRPr>
              </a:p>
            </p:txBody>
          </p:sp>
        </p:grpSp>
        <p:sp>
          <p:nvSpPr>
            <p:cNvPr id="32" name="Right Arrow 31"/>
            <p:cNvSpPr/>
            <p:nvPr/>
          </p:nvSpPr>
          <p:spPr>
            <a:xfrm rot="5400000">
              <a:off x="6211062" y="3980688"/>
              <a:ext cx="978408" cy="4846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5791200" y="2286000"/>
              <a:ext cx="2667000" cy="156966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latin typeface="Century Schoolbook" panose="02040604050505020304" pitchFamily="18" charset="0"/>
                </a:rPr>
                <a:t>Decaying</a:t>
              </a:r>
            </a:p>
            <a:p>
              <a:r>
                <a:rPr lang="en-US" sz="3200" b="1" dirty="0" smtClean="0">
                  <a:latin typeface="Century Schoolbook" panose="02040604050505020304" pitchFamily="18" charset="0"/>
                </a:rPr>
                <a:t>(Declining)</a:t>
              </a:r>
            </a:p>
            <a:p>
              <a:r>
                <a:rPr lang="en-US" sz="3200" b="1" dirty="0" smtClean="0">
                  <a:latin typeface="Century Schoolbook" panose="02040604050505020304" pitchFamily="18" charset="0"/>
                </a:rPr>
                <a:t>31% or 330</a:t>
              </a:r>
              <a:endParaRPr lang="en-US" sz="3200" b="1" dirty="0">
                <a:latin typeface="Century Schoolbook" panose="02040604050505020304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665975" y="1497620"/>
              <a:ext cx="2057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latin typeface="Century Schoolbook" panose="02040604050505020304" pitchFamily="18" charset="0"/>
                </a:rPr>
                <a:t>50 years</a:t>
              </a:r>
              <a:endParaRPr lang="en-US" sz="3200" b="1" dirty="0">
                <a:latin typeface="Century Schoolbook" panose="02040604050505020304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0" y="0"/>
              <a:ext cx="9144000" cy="1295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0" y="18871"/>
              <a:ext cx="914399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latin typeface="Century Schoolbook" panose="02040604050505020304" pitchFamily="18" charset="0"/>
                </a:rPr>
                <a:t>A Puritan’s View</a:t>
              </a:r>
            </a:p>
            <a:p>
              <a:pPr algn="ctr"/>
              <a:r>
                <a:rPr lang="en-US" sz="3600" b="1" dirty="0" smtClean="0">
                  <a:latin typeface="Century Schoolbook" panose="02040604050505020304" pitchFamily="18" charset="0"/>
                </a:rPr>
                <a:t>of the Human Life Span</a:t>
              </a:r>
              <a:endParaRPr lang="en-US" sz="3600" b="1" dirty="0">
                <a:latin typeface="Century Schoolbook" panose="020406040505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887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93716"/>
            <a:ext cx="91440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smtClean="0">
                <a:latin typeface="Century Schoolbook" panose="02040604050505020304" pitchFamily="18" charset="0"/>
              </a:rPr>
              <a:t>Ecclesiastes 12:1</a:t>
            </a:r>
            <a:endParaRPr lang="en-US" b="1" dirty="0">
              <a:latin typeface="Century Schoolbook" panose="020406040505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700278"/>
            <a:ext cx="9144000" cy="3046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/>
            <a:r>
              <a:rPr lang="en-US" sz="3600" b="1" i="1" dirty="0" smtClean="0">
                <a:latin typeface="Century Schoolbook" panose="02040604050505020304" pitchFamily="18" charset="0"/>
              </a:rPr>
              <a:t>Remember also your Creator in </a:t>
            </a:r>
            <a:br>
              <a:rPr lang="en-US" sz="3600" b="1" i="1" dirty="0" smtClean="0">
                <a:latin typeface="Century Schoolbook" panose="02040604050505020304" pitchFamily="18" charset="0"/>
              </a:rPr>
            </a:br>
            <a:r>
              <a:rPr lang="en-US" sz="3600" b="1" i="1" dirty="0" smtClean="0">
                <a:latin typeface="Century Schoolbook" panose="02040604050505020304" pitchFamily="18" charset="0"/>
              </a:rPr>
              <a:t>the days of your youth, before the </a:t>
            </a:r>
            <a:r>
              <a:rPr lang="en-US" sz="4800" b="1" i="1" dirty="0" smtClean="0">
                <a:solidFill>
                  <a:srgbClr val="FF0000"/>
                </a:solidFill>
                <a:latin typeface="Century Schoolbook" panose="02040604050505020304" pitchFamily="18" charset="0"/>
              </a:rPr>
              <a:t>evil days </a:t>
            </a:r>
            <a:r>
              <a:rPr lang="en-US" sz="3600" b="1" i="1" dirty="0" smtClean="0">
                <a:latin typeface="Century Schoolbook" panose="02040604050505020304" pitchFamily="18" charset="0"/>
              </a:rPr>
              <a:t>come and the years draw near when you will say “I </a:t>
            </a:r>
            <a:br>
              <a:rPr lang="en-US" sz="3600" b="1" i="1" dirty="0" smtClean="0">
                <a:latin typeface="Century Schoolbook" panose="02040604050505020304" pitchFamily="18" charset="0"/>
              </a:rPr>
            </a:br>
            <a:r>
              <a:rPr lang="en-US" sz="3600" b="1" i="1" dirty="0" smtClean="0">
                <a:latin typeface="Century Schoolbook" panose="02040604050505020304" pitchFamily="18" charset="0"/>
              </a:rPr>
              <a:t>have no delight in them.”</a:t>
            </a:r>
            <a:endParaRPr lang="en-US" sz="3600" b="1" i="1" dirty="0">
              <a:latin typeface="Century Schoolbook" panose="020406040505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2057400"/>
            <a:ext cx="9144000" cy="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720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388925"/>
            <a:chOff x="0" y="0"/>
            <a:chExt cx="9144000" cy="6388925"/>
          </a:xfrm>
        </p:grpSpPr>
        <p:grpSp>
          <p:nvGrpSpPr>
            <p:cNvPr id="19" name="Group 18"/>
            <p:cNvGrpSpPr/>
            <p:nvPr/>
          </p:nvGrpSpPr>
          <p:grpSpPr>
            <a:xfrm>
              <a:off x="304800" y="1676400"/>
              <a:ext cx="8686800" cy="4712525"/>
              <a:chOff x="304800" y="1676400"/>
              <a:chExt cx="8686800" cy="4712525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5638800" y="5334000"/>
                <a:ext cx="33528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b="1" dirty="0" smtClean="0">
                    <a:latin typeface="Century Schoolbook" panose="02040604050505020304" pitchFamily="18" charset="0"/>
                  </a:rPr>
                  <a:t>Death </a:t>
                </a:r>
              </a:p>
              <a:p>
                <a:pPr algn="ctr"/>
                <a:r>
                  <a:rPr lang="en-US" sz="2800" b="1" dirty="0" smtClean="0">
                    <a:latin typeface="Century Schoolbook" panose="02040604050505020304" pitchFamily="18" charset="0"/>
                  </a:rPr>
                  <a:t>(Heaven or Hell)</a:t>
                </a:r>
                <a:endParaRPr lang="en-US" sz="2800" b="1" dirty="0">
                  <a:latin typeface="Century Schoolbook" panose="02040604050505020304" pitchFamily="18" charset="0"/>
                </a:endParaRPr>
              </a:p>
            </p:txBody>
          </p:sp>
          <p:grpSp>
            <p:nvGrpSpPr>
              <p:cNvPr id="21" name="Group 20"/>
              <p:cNvGrpSpPr/>
              <p:nvPr/>
            </p:nvGrpSpPr>
            <p:grpSpPr>
              <a:xfrm>
                <a:off x="2344520" y="1676400"/>
                <a:ext cx="4437280" cy="4191000"/>
                <a:chOff x="2344520" y="1676400"/>
                <a:chExt cx="4437280" cy="4191000"/>
              </a:xfrm>
            </p:grpSpPr>
            <p:cxnSp>
              <p:nvCxnSpPr>
                <p:cNvPr id="23" name="Straight Arrow Connector 22"/>
                <p:cNvCxnSpPr/>
                <p:nvPr/>
              </p:nvCxnSpPr>
              <p:spPr>
                <a:xfrm flipV="1">
                  <a:off x="2367281" y="1676400"/>
                  <a:ext cx="0" cy="4191000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Arrow Connector 23"/>
                <p:cNvCxnSpPr/>
                <p:nvPr/>
              </p:nvCxnSpPr>
              <p:spPr>
                <a:xfrm>
                  <a:off x="2362200" y="1752600"/>
                  <a:ext cx="4419600" cy="0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Arrow Connector 24"/>
                <p:cNvCxnSpPr/>
                <p:nvPr/>
              </p:nvCxnSpPr>
              <p:spPr>
                <a:xfrm>
                  <a:off x="6706459" y="1740932"/>
                  <a:ext cx="0" cy="3593068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 flipH="1">
                  <a:off x="2344520" y="5334000"/>
                  <a:ext cx="4419599" cy="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" name="TextBox 21"/>
              <p:cNvSpPr txBox="1"/>
              <p:nvPr/>
            </p:nvSpPr>
            <p:spPr>
              <a:xfrm>
                <a:off x="304800" y="5373262"/>
                <a:ext cx="2772460" cy="101566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b="1" dirty="0" smtClean="0">
                    <a:latin typeface="Century Schoolbook" panose="02040604050505020304" pitchFamily="18" charset="0"/>
                  </a:rPr>
                  <a:t>Conception </a:t>
                </a:r>
              </a:p>
              <a:p>
                <a:pPr algn="ctr"/>
                <a:r>
                  <a:rPr lang="en-US" sz="2800" b="1" dirty="0" smtClean="0">
                    <a:latin typeface="Century Schoolbook" panose="02040604050505020304" pitchFamily="18" charset="0"/>
                  </a:rPr>
                  <a:t>(Mind of God)</a:t>
                </a:r>
                <a:endParaRPr lang="en-US" sz="2800" b="1" dirty="0">
                  <a:latin typeface="Century Schoolbook" panose="02040604050505020304" pitchFamily="18" charset="0"/>
                </a:endParaRPr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685800" y="1612612"/>
              <a:ext cx="2057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25 years</a:t>
              </a:r>
              <a:endParaRPr lang="en-US" sz="3200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887547" y="1612612"/>
              <a:ext cx="2057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50 years</a:t>
              </a:r>
              <a:endParaRPr lang="en-US" sz="3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Right Arrow 12"/>
            <p:cNvSpPr/>
            <p:nvPr/>
          </p:nvSpPr>
          <p:spPr>
            <a:xfrm rot="5400000">
              <a:off x="6460827" y="4419600"/>
              <a:ext cx="978408" cy="4846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5457825" y="2783643"/>
              <a:ext cx="3001347" cy="964367"/>
            </a:xfrm>
            <a:prstGeom prst="rect">
              <a:avLst/>
            </a:prstGeom>
            <a:solidFill>
              <a:schemeClr val="bg1"/>
            </a:solidFill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3400"/>
                </a:lnSpc>
              </a:pPr>
              <a:r>
                <a:rPr lang="en-US" sz="3200" b="1" i="1" dirty="0" smtClean="0">
                  <a:solidFill>
                    <a:srgbClr val="FF0000"/>
                  </a:solidFill>
                  <a:latin typeface="Century Schoolbook" panose="02040604050505020304" pitchFamily="18" charset="0"/>
                  <a:cs typeface="Arial" panose="020B0604020202020204" pitchFamily="34" charset="0"/>
                </a:rPr>
                <a:t>Evil Days</a:t>
              </a:r>
            </a:p>
            <a:p>
              <a:pPr algn="ctr">
                <a:lnSpc>
                  <a:spcPts val="3400"/>
                </a:lnSpc>
              </a:pPr>
              <a:r>
                <a:rPr lang="en-US" sz="3200" b="1" dirty="0" smtClean="0">
                  <a:latin typeface="Century Schoolbook" panose="02040604050505020304" pitchFamily="18" charset="0"/>
                  <a:cs typeface="Arial" panose="020B0604020202020204" pitchFamily="34" charset="0"/>
                </a:rPr>
                <a:t>(31% or 330)</a:t>
              </a:r>
              <a:endParaRPr lang="en-US" sz="3200" b="1" dirty="0">
                <a:latin typeface="Century Schoolbook" panose="020406040505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0" y="0"/>
              <a:ext cx="9144000" cy="1295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0" y="18871"/>
              <a:ext cx="914399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latin typeface="Century Schoolbook" panose="02040604050505020304" pitchFamily="18" charset="0"/>
                </a:rPr>
                <a:t>A Puritan’s View</a:t>
              </a:r>
            </a:p>
            <a:p>
              <a:pPr algn="ctr"/>
              <a:r>
                <a:rPr lang="en-US" sz="3600" b="1" dirty="0" smtClean="0">
                  <a:latin typeface="Century Schoolbook" panose="02040604050505020304" pitchFamily="18" charset="0"/>
                </a:rPr>
                <a:t>of the Human Life Span</a:t>
              </a:r>
              <a:endParaRPr lang="en-US" sz="3600" b="1" dirty="0">
                <a:latin typeface="Century Schoolbook" panose="020406040505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00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0"/>
            <a:ext cx="9144000" cy="6388925"/>
            <a:chOff x="0" y="0"/>
            <a:chExt cx="9144000" cy="6388925"/>
          </a:xfrm>
        </p:grpSpPr>
        <p:grpSp>
          <p:nvGrpSpPr>
            <p:cNvPr id="18" name="Group 17"/>
            <p:cNvGrpSpPr/>
            <p:nvPr/>
          </p:nvGrpSpPr>
          <p:grpSpPr>
            <a:xfrm>
              <a:off x="304800" y="1676400"/>
              <a:ext cx="8686800" cy="4712525"/>
              <a:chOff x="304800" y="1676400"/>
              <a:chExt cx="8686800" cy="4712525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5638800" y="5334000"/>
                <a:ext cx="33528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b="1" dirty="0" smtClean="0">
                    <a:latin typeface="Century Schoolbook" panose="02040604050505020304" pitchFamily="18" charset="0"/>
                  </a:rPr>
                  <a:t>Death </a:t>
                </a:r>
              </a:p>
              <a:p>
                <a:pPr algn="ctr"/>
                <a:r>
                  <a:rPr lang="en-US" sz="2800" b="1" dirty="0" smtClean="0">
                    <a:latin typeface="Century Schoolbook" panose="02040604050505020304" pitchFamily="18" charset="0"/>
                  </a:rPr>
                  <a:t>(Heaven or Hell)</a:t>
                </a:r>
                <a:endParaRPr lang="en-US" sz="2800" b="1" dirty="0">
                  <a:latin typeface="Century Schoolbook" panose="02040604050505020304" pitchFamily="18" charset="0"/>
                </a:endParaRPr>
              </a:p>
            </p:txBody>
          </p:sp>
          <p:grpSp>
            <p:nvGrpSpPr>
              <p:cNvPr id="22" name="Group 21"/>
              <p:cNvGrpSpPr/>
              <p:nvPr/>
            </p:nvGrpSpPr>
            <p:grpSpPr>
              <a:xfrm>
                <a:off x="2344520" y="1676400"/>
                <a:ext cx="4437280" cy="4191000"/>
                <a:chOff x="2344520" y="1676400"/>
                <a:chExt cx="4437280" cy="4191000"/>
              </a:xfrm>
            </p:grpSpPr>
            <p:cxnSp>
              <p:nvCxnSpPr>
                <p:cNvPr id="30" name="Straight Arrow Connector 29"/>
                <p:cNvCxnSpPr/>
                <p:nvPr/>
              </p:nvCxnSpPr>
              <p:spPr>
                <a:xfrm flipV="1">
                  <a:off x="2367281" y="1676400"/>
                  <a:ext cx="0" cy="4191000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Arrow Connector 30"/>
                <p:cNvCxnSpPr/>
                <p:nvPr/>
              </p:nvCxnSpPr>
              <p:spPr>
                <a:xfrm>
                  <a:off x="2362200" y="1752600"/>
                  <a:ext cx="4419600" cy="0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Arrow Connector 31"/>
                <p:cNvCxnSpPr/>
                <p:nvPr/>
              </p:nvCxnSpPr>
              <p:spPr>
                <a:xfrm>
                  <a:off x="6706459" y="1740932"/>
                  <a:ext cx="0" cy="3593068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flipH="1">
                  <a:off x="2344520" y="5334000"/>
                  <a:ext cx="4419599" cy="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9" name="TextBox 28"/>
              <p:cNvSpPr txBox="1"/>
              <p:nvPr/>
            </p:nvSpPr>
            <p:spPr>
              <a:xfrm>
                <a:off x="304800" y="5373262"/>
                <a:ext cx="2772460" cy="101566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b="1" dirty="0" smtClean="0">
                    <a:latin typeface="Century Schoolbook" panose="02040604050505020304" pitchFamily="18" charset="0"/>
                  </a:rPr>
                  <a:t>Conception </a:t>
                </a:r>
              </a:p>
              <a:p>
                <a:pPr algn="ctr"/>
                <a:r>
                  <a:rPr lang="en-US" sz="2800" b="1" dirty="0" smtClean="0">
                    <a:latin typeface="Century Schoolbook" panose="02040604050505020304" pitchFamily="18" charset="0"/>
                  </a:rPr>
                  <a:t>(Mind of God)</a:t>
                </a:r>
                <a:endParaRPr lang="en-US" sz="2800" b="1" dirty="0">
                  <a:latin typeface="Century Schoolbook" panose="02040604050505020304" pitchFamily="18" charset="0"/>
                </a:endParaRPr>
              </a:p>
            </p:txBody>
          </p:sp>
        </p:grpSp>
        <p:sp>
          <p:nvSpPr>
            <p:cNvPr id="12" name="Right Arrow 11"/>
            <p:cNvSpPr/>
            <p:nvPr/>
          </p:nvSpPr>
          <p:spPr>
            <a:xfrm rot="16200000">
              <a:off x="6211062" y="3294888"/>
              <a:ext cx="978408" cy="4846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5753959" y="2705100"/>
              <a:ext cx="19050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600" dirty="0" smtClean="0">
                  <a:solidFill>
                    <a:srgbClr val="FF0000"/>
                  </a:solidFill>
                </a:rPr>
                <a:t>X</a:t>
              </a:r>
              <a:endParaRPr lang="en-US" sz="9600" dirty="0">
                <a:solidFill>
                  <a:srgbClr val="FF0000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0" y="0"/>
              <a:ext cx="9144000" cy="1295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0" y="18871"/>
              <a:ext cx="914399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latin typeface="Century Schoolbook" panose="02040604050505020304" pitchFamily="18" charset="0"/>
                </a:rPr>
                <a:t>A Puritan’s View</a:t>
              </a:r>
            </a:p>
            <a:p>
              <a:pPr algn="ctr"/>
              <a:r>
                <a:rPr lang="en-US" sz="3600" b="1" dirty="0" smtClean="0">
                  <a:latin typeface="Century Schoolbook" panose="02040604050505020304" pitchFamily="18" charset="0"/>
                </a:rPr>
                <a:t>of the Human Life Span</a:t>
              </a:r>
              <a:endParaRPr lang="en-US" sz="3600" b="1" dirty="0">
                <a:latin typeface="Century Schoolbook" panose="020406040505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437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44000" cy="6388925"/>
            <a:chOff x="0" y="0"/>
            <a:chExt cx="9144000" cy="6388925"/>
          </a:xfrm>
        </p:grpSpPr>
        <p:grpSp>
          <p:nvGrpSpPr>
            <p:cNvPr id="34" name="Group 33"/>
            <p:cNvGrpSpPr/>
            <p:nvPr/>
          </p:nvGrpSpPr>
          <p:grpSpPr>
            <a:xfrm>
              <a:off x="304800" y="1676400"/>
              <a:ext cx="8686800" cy="4712525"/>
              <a:chOff x="304800" y="1676400"/>
              <a:chExt cx="8686800" cy="4712525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5638800" y="5334000"/>
                <a:ext cx="33528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b="1" dirty="0" smtClean="0">
                    <a:latin typeface="Century Schoolbook" panose="02040604050505020304" pitchFamily="18" charset="0"/>
                  </a:rPr>
                  <a:t>Death </a:t>
                </a:r>
              </a:p>
              <a:p>
                <a:pPr algn="ctr"/>
                <a:r>
                  <a:rPr lang="en-US" sz="2800" b="1" dirty="0" smtClean="0">
                    <a:latin typeface="Century Schoolbook" panose="02040604050505020304" pitchFamily="18" charset="0"/>
                  </a:rPr>
                  <a:t>(Heaven or Hell)</a:t>
                </a:r>
                <a:endParaRPr lang="en-US" sz="2800" b="1" dirty="0">
                  <a:latin typeface="Century Schoolbook" panose="02040604050505020304" pitchFamily="18" charset="0"/>
                </a:endParaRPr>
              </a:p>
            </p:txBody>
          </p:sp>
          <p:grpSp>
            <p:nvGrpSpPr>
              <p:cNvPr id="36" name="Group 35"/>
              <p:cNvGrpSpPr/>
              <p:nvPr/>
            </p:nvGrpSpPr>
            <p:grpSpPr>
              <a:xfrm>
                <a:off x="2344520" y="1676400"/>
                <a:ext cx="4437280" cy="4191000"/>
                <a:chOff x="2344520" y="1676400"/>
                <a:chExt cx="4437280" cy="4191000"/>
              </a:xfrm>
            </p:grpSpPr>
            <p:cxnSp>
              <p:nvCxnSpPr>
                <p:cNvPr id="38" name="Straight Arrow Connector 37"/>
                <p:cNvCxnSpPr/>
                <p:nvPr/>
              </p:nvCxnSpPr>
              <p:spPr>
                <a:xfrm flipV="1">
                  <a:off x="2367281" y="1676400"/>
                  <a:ext cx="0" cy="4191000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Arrow Connector 38"/>
                <p:cNvCxnSpPr/>
                <p:nvPr/>
              </p:nvCxnSpPr>
              <p:spPr>
                <a:xfrm>
                  <a:off x="2362200" y="1752600"/>
                  <a:ext cx="4419600" cy="0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Arrow Connector 39"/>
                <p:cNvCxnSpPr/>
                <p:nvPr/>
              </p:nvCxnSpPr>
              <p:spPr>
                <a:xfrm>
                  <a:off x="6706459" y="1740932"/>
                  <a:ext cx="0" cy="3593068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flipH="1">
                  <a:off x="2344520" y="5334000"/>
                  <a:ext cx="4419599" cy="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7" name="TextBox 36"/>
              <p:cNvSpPr txBox="1"/>
              <p:nvPr/>
            </p:nvSpPr>
            <p:spPr>
              <a:xfrm>
                <a:off x="304800" y="5373262"/>
                <a:ext cx="2772460" cy="101566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b="1" dirty="0" smtClean="0">
                    <a:latin typeface="Century Schoolbook" panose="02040604050505020304" pitchFamily="18" charset="0"/>
                  </a:rPr>
                  <a:t>Conception </a:t>
                </a:r>
              </a:p>
              <a:p>
                <a:pPr algn="ctr"/>
                <a:r>
                  <a:rPr lang="en-US" sz="2800" b="1" dirty="0" smtClean="0">
                    <a:latin typeface="Century Schoolbook" panose="02040604050505020304" pitchFamily="18" charset="0"/>
                  </a:rPr>
                  <a:t>(Mind of God)</a:t>
                </a:r>
                <a:endParaRPr lang="en-US" sz="2800" b="1" dirty="0">
                  <a:latin typeface="Century Schoolbook" panose="02040604050505020304" pitchFamily="18" charset="0"/>
                </a:endParaRPr>
              </a:p>
            </p:txBody>
          </p:sp>
        </p:grpSp>
        <p:sp>
          <p:nvSpPr>
            <p:cNvPr id="13" name="Right Arrow 12"/>
            <p:cNvSpPr/>
            <p:nvPr/>
          </p:nvSpPr>
          <p:spPr>
            <a:xfrm rot="10800000">
              <a:off x="4065115" y="1542288"/>
              <a:ext cx="978408" cy="4846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619500" y="999774"/>
              <a:ext cx="19050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600" dirty="0" smtClean="0">
                  <a:solidFill>
                    <a:srgbClr val="FF0000"/>
                  </a:solidFill>
                </a:rPr>
                <a:t>X</a:t>
              </a:r>
              <a:endParaRPr lang="en-US" sz="9600" dirty="0">
                <a:solidFill>
                  <a:srgbClr val="FF0000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0" y="0"/>
              <a:ext cx="9144000" cy="1295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0" y="18871"/>
              <a:ext cx="914399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latin typeface="Century Schoolbook" panose="02040604050505020304" pitchFamily="18" charset="0"/>
                </a:rPr>
                <a:t>A Puritan’s View</a:t>
              </a:r>
            </a:p>
            <a:p>
              <a:pPr algn="ctr"/>
              <a:r>
                <a:rPr lang="en-US" sz="3600" b="1" dirty="0" smtClean="0">
                  <a:latin typeface="Century Schoolbook" panose="02040604050505020304" pitchFamily="18" charset="0"/>
                </a:rPr>
                <a:t>of the Human Life Span</a:t>
              </a:r>
              <a:endParaRPr lang="en-US" sz="3600" b="1" dirty="0">
                <a:latin typeface="Century Schoolbook" panose="020406040505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914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44000" cy="6388925"/>
            <a:chOff x="0" y="0"/>
            <a:chExt cx="9144000" cy="6388925"/>
          </a:xfrm>
        </p:grpSpPr>
        <p:grpSp>
          <p:nvGrpSpPr>
            <p:cNvPr id="18" name="Group 17"/>
            <p:cNvGrpSpPr/>
            <p:nvPr/>
          </p:nvGrpSpPr>
          <p:grpSpPr>
            <a:xfrm>
              <a:off x="304800" y="1676400"/>
              <a:ext cx="8686800" cy="4712525"/>
              <a:chOff x="304800" y="1676400"/>
              <a:chExt cx="8686800" cy="4712525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5638800" y="5334000"/>
                <a:ext cx="33528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b="1" dirty="0" smtClean="0">
                    <a:latin typeface="Century Schoolbook" panose="02040604050505020304" pitchFamily="18" charset="0"/>
                  </a:rPr>
                  <a:t>Death </a:t>
                </a:r>
              </a:p>
              <a:p>
                <a:pPr algn="ctr"/>
                <a:r>
                  <a:rPr lang="en-US" sz="2800" b="1" dirty="0" smtClean="0">
                    <a:latin typeface="Century Schoolbook" panose="02040604050505020304" pitchFamily="18" charset="0"/>
                  </a:rPr>
                  <a:t>(Heaven or Hell)</a:t>
                </a:r>
                <a:endParaRPr lang="en-US" sz="2800" b="1" dirty="0">
                  <a:latin typeface="Century Schoolbook" panose="02040604050505020304" pitchFamily="18" charset="0"/>
                </a:endParaRPr>
              </a:p>
            </p:txBody>
          </p:sp>
          <p:grpSp>
            <p:nvGrpSpPr>
              <p:cNvPr id="22" name="Group 21"/>
              <p:cNvGrpSpPr/>
              <p:nvPr/>
            </p:nvGrpSpPr>
            <p:grpSpPr>
              <a:xfrm>
                <a:off x="2344520" y="1676400"/>
                <a:ext cx="4437280" cy="4191000"/>
                <a:chOff x="2344520" y="1676400"/>
                <a:chExt cx="4437280" cy="4191000"/>
              </a:xfrm>
            </p:grpSpPr>
            <p:cxnSp>
              <p:nvCxnSpPr>
                <p:cNvPr id="30" name="Straight Arrow Connector 29"/>
                <p:cNvCxnSpPr/>
                <p:nvPr/>
              </p:nvCxnSpPr>
              <p:spPr>
                <a:xfrm flipV="1">
                  <a:off x="2367281" y="1676400"/>
                  <a:ext cx="0" cy="4191000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Arrow Connector 30"/>
                <p:cNvCxnSpPr/>
                <p:nvPr/>
              </p:nvCxnSpPr>
              <p:spPr>
                <a:xfrm>
                  <a:off x="2362200" y="1752600"/>
                  <a:ext cx="4419600" cy="0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Arrow Connector 31"/>
                <p:cNvCxnSpPr/>
                <p:nvPr/>
              </p:nvCxnSpPr>
              <p:spPr>
                <a:xfrm>
                  <a:off x="6706459" y="1740932"/>
                  <a:ext cx="0" cy="3593068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flipH="1">
                  <a:off x="2344520" y="5334000"/>
                  <a:ext cx="4419599" cy="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9" name="TextBox 28"/>
              <p:cNvSpPr txBox="1"/>
              <p:nvPr/>
            </p:nvSpPr>
            <p:spPr>
              <a:xfrm>
                <a:off x="304800" y="5373262"/>
                <a:ext cx="2772460" cy="101566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b="1" dirty="0" smtClean="0">
                    <a:latin typeface="Century Schoolbook" panose="02040604050505020304" pitchFamily="18" charset="0"/>
                  </a:rPr>
                  <a:t>Conception </a:t>
                </a:r>
              </a:p>
              <a:p>
                <a:pPr algn="ctr"/>
                <a:r>
                  <a:rPr lang="en-US" sz="2800" b="1" dirty="0" smtClean="0">
                    <a:latin typeface="Century Schoolbook" panose="02040604050505020304" pitchFamily="18" charset="0"/>
                  </a:rPr>
                  <a:t>(Mind of God)</a:t>
                </a:r>
                <a:endParaRPr lang="en-US" sz="2800" b="1" dirty="0">
                  <a:latin typeface="Century Schoolbook" panose="02040604050505020304" pitchFamily="18" charset="0"/>
                </a:endParaRPr>
              </a:p>
            </p:txBody>
          </p:sp>
        </p:grpSp>
        <p:sp>
          <p:nvSpPr>
            <p:cNvPr id="14" name="Right Arrow 13"/>
            <p:cNvSpPr/>
            <p:nvPr/>
          </p:nvSpPr>
          <p:spPr>
            <a:xfrm rot="5400000">
              <a:off x="1855316" y="3266311"/>
              <a:ext cx="978408" cy="4846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392020" y="2752636"/>
              <a:ext cx="19050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600" dirty="0" smtClean="0">
                  <a:solidFill>
                    <a:srgbClr val="FF0000"/>
                  </a:solidFill>
                </a:rPr>
                <a:t>X</a:t>
              </a:r>
              <a:endParaRPr lang="en-US" sz="9600" dirty="0">
                <a:solidFill>
                  <a:srgbClr val="FF0000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0" y="0"/>
              <a:ext cx="9144000" cy="1295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0" y="18871"/>
              <a:ext cx="914399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latin typeface="Century Schoolbook" panose="02040604050505020304" pitchFamily="18" charset="0"/>
                </a:rPr>
                <a:t>A Puritan’s View</a:t>
              </a:r>
            </a:p>
            <a:p>
              <a:pPr algn="ctr"/>
              <a:r>
                <a:rPr lang="en-US" sz="3600" b="1" dirty="0" smtClean="0">
                  <a:latin typeface="Century Schoolbook" panose="02040604050505020304" pitchFamily="18" charset="0"/>
                </a:rPr>
                <a:t>of the Human Life Span</a:t>
              </a:r>
              <a:endParaRPr lang="en-US" sz="3600" b="1" dirty="0">
                <a:latin typeface="Century Schoolbook" panose="020406040505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157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388925"/>
            <a:chOff x="0" y="0"/>
            <a:chExt cx="9144000" cy="6388925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9144000" cy="1295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0" y="18871"/>
              <a:ext cx="914399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latin typeface="Century Schoolbook" panose="02040604050505020304" pitchFamily="18" charset="0"/>
                </a:rPr>
                <a:t>A Puritan’s View</a:t>
              </a:r>
            </a:p>
            <a:p>
              <a:pPr algn="ctr"/>
              <a:r>
                <a:rPr lang="en-US" sz="3600" b="1" dirty="0" smtClean="0">
                  <a:latin typeface="Century Schoolbook" panose="02040604050505020304" pitchFamily="18" charset="0"/>
                </a:rPr>
                <a:t>of the Human Life Span</a:t>
              </a:r>
              <a:endParaRPr lang="en-US" sz="3600" b="1" dirty="0">
                <a:latin typeface="Century Schoolbook" panose="02040604050505020304" pitchFamily="18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2362200" y="1676400"/>
              <a:ext cx="0" cy="41910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2362200" y="1752600"/>
              <a:ext cx="4419600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6706459" y="1740932"/>
              <a:ext cx="0" cy="359306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2344520" y="5334000"/>
              <a:ext cx="4419599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4"/>
            <p:cNvGrpSpPr/>
            <p:nvPr/>
          </p:nvGrpSpPr>
          <p:grpSpPr>
            <a:xfrm>
              <a:off x="304800" y="1676400"/>
              <a:ext cx="8686800" cy="4712525"/>
              <a:chOff x="304800" y="1676400"/>
              <a:chExt cx="8686800" cy="4712525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5638800" y="5334000"/>
                <a:ext cx="33528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b="1" dirty="0" smtClean="0">
                    <a:latin typeface="Century Schoolbook" panose="02040604050505020304" pitchFamily="18" charset="0"/>
                  </a:rPr>
                  <a:t>Death </a:t>
                </a:r>
              </a:p>
              <a:p>
                <a:pPr algn="ctr"/>
                <a:r>
                  <a:rPr lang="en-US" sz="2800" b="1" dirty="0" smtClean="0">
                    <a:latin typeface="Century Schoolbook" panose="02040604050505020304" pitchFamily="18" charset="0"/>
                  </a:rPr>
                  <a:t>(Heaven or Hell)</a:t>
                </a:r>
                <a:endParaRPr lang="en-US" sz="2800" b="1" dirty="0">
                  <a:latin typeface="Century Schoolbook" panose="02040604050505020304" pitchFamily="18" charset="0"/>
                </a:endParaRPr>
              </a:p>
            </p:txBody>
          </p:sp>
          <p:grpSp>
            <p:nvGrpSpPr>
              <p:cNvPr id="3" name="Group 2"/>
              <p:cNvGrpSpPr/>
              <p:nvPr/>
            </p:nvGrpSpPr>
            <p:grpSpPr>
              <a:xfrm>
                <a:off x="2344520" y="1676400"/>
                <a:ext cx="4437280" cy="4191000"/>
                <a:chOff x="2344520" y="1676400"/>
                <a:chExt cx="4437280" cy="4191000"/>
              </a:xfrm>
            </p:grpSpPr>
            <p:cxnSp>
              <p:nvCxnSpPr>
                <p:cNvPr id="12" name="Straight Arrow Connector 11"/>
                <p:cNvCxnSpPr/>
                <p:nvPr/>
              </p:nvCxnSpPr>
              <p:spPr>
                <a:xfrm flipV="1">
                  <a:off x="2367281" y="1676400"/>
                  <a:ext cx="0" cy="4191000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Arrow Connector 13"/>
                <p:cNvCxnSpPr/>
                <p:nvPr/>
              </p:nvCxnSpPr>
              <p:spPr>
                <a:xfrm>
                  <a:off x="2362200" y="1752600"/>
                  <a:ext cx="4419600" cy="0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Arrow Connector 18"/>
                <p:cNvCxnSpPr/>
                <p:nvPr/>
              </p:nvCxnSpPr>
              <p:spPr>
                <a:xfrm>
                  <a:off x="6706459" y="1740932"/>
                  <a:ext cx="0" cy="3593068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flipH="1">
                  <a:off x="2344520" y="5334000"/>
                  <a:ext cx="4419599" cy="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" name="TextBox 14"/>
              <p:cNvSpPr txBox="1"/>
              <p:nvPr/>
            </p:nvSpPr>
            <p:spPr>
              <a:xfrm>
                <a:off x="304800" y="5373262"/>
                <a:ext cx="2772460" cy="101566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b="1" dirty="0" smtClean="0">
                    <a:latin typeface="Century Schoolbook" panose="02040604050505020304" pitchFamily="18" charset="0"/>
                  </a:rPr>
                  <a:t>Conception </a:t>
                </a:r>
              </a:p>
              <a:p>
                <a:pPr algn="ctr"/>
                <a:r>
                  <a:rPr lang="en-US" sz="2800" b="1" dirty="0" smtClean="0">
                    <a:latin typeface="Century Schoolbook" panose="02040604050505020304" pitchFamily="18" charset="0"/>
                  </a:rPr>
                  <a:t>(Mind of God)</a:t>
                </a:r>
                <a:endParaRPr lang="en-US" sz="2800" b="1" dirty="0">
                  <a:latin typeface="Century Schoolbook" panose="020406040505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6667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388925"/>
            <a:chOff x="0" y="0"/>
            <a:chExt cx="9144000" cy="6388925"/>
          </a:xfrm>
        </p:grpSpPr>
        <p:sp>
          <p:nvSpPr>
            <p:cNvPr id="5" name="TextBox 4"/>
            <p:cNvSpPr txBox="1"/>
            <p:nvPr/>
          </p:nvSpPr>
          <p:spPr>
            <a:xfrm>
              <a:off x="685800" y="2920425"/>
              <a:ext cx="1828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latin typeface="Century Schoolbook" panose="02040604050505020304" pitchFamily="18" charset="0"/>
                </a:rPr>
                <a:t>Stage 1</a:t>
              </a:r>
              <a:endParaRPr lang="en-US" sz="3200" b="1" dirty="0">
                <a:latin typeface="Century Schoolbook" panose="02040604050505020304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0" y="1184650"/>
              <a:ext cx="9144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latin typeface="Century Schoolbook" panose="02040604050505020304" pitchFamily="18" charset="0"/>
                </a:rPr>
                <a:t>Stage 2</a:t>
              </a:r>
              <a:endParaRPr lang="en-US" sz="3200" b="1" dirty="0">
                <a:latin typeface="Century Schoolbook" panose="02040604050505020304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670279" y="2927740"/>
              <a:ext cx="20165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latin typeface="Century Schoolbook" panose="02040604050505020304" pitchFamily="18" charset="0"/>
                </a:rPr>
                <a:t>Stage 3</a:t>
              </a:r>
              <a:endParaRPr lang="en-US" sz="3200" b="1" dirty="0">
                <a:latin typeface="Century Schoolbook" panose="02040604050505020304" pitchFamily="18" charset="0"/>
              </a:endParaRP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304800" y="1676400"/>
              <a:ext cx="8686800" cy="4712525"/>
              <a:chOff x="304800" y="1676400"/>
              <a:chExt cx="8686800" cy="4712525"/>
            </a:xfrm>
          </p:grpSpPr>
          <p:sp>
            <p:nvSpPr>
              <p:cNvPr id="27" name="TextBox 26"/>
              <p:cNvSpPr txBox="1"/>
              <p:nvPr/>
            </p:nvSpPr>
            <p:spPr>
              <a:xfrm>
                <a:off x="5638800" y="5334000"/>
                <a:ext cx="33528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b="1" dirty="0" smtClean="0">
                    <a:latin typeface="Century Schoolbook" panose="02040604050505020304" pitchFamily="18" charset="0"/>
                  </a:rPr>
                  <a:t>Death </a:t>
                </a:r>
              </a:p>
              <a:p>
                <a:pPr algn="ctr"/>
                <a:r>
                  <a:rPr lang="en-US" sz="2800" b="1" dirty="0" smtClean="0">
                    <a:latin typeface="Century Schoolbook" panose="02040604050505020304" pitchFamily="18" charset="0"/>
                  </a:rPr>
                  <a:t>(Heaven or Hell)</a:t>
                </a:r>
                <a:endParaRPr lang="en-US" sz="2800" b="1" dirty="0">
                  <a:latin typeface="Century Schoolbook" panose="02040604050505020304" pitchFamily="18" charset="0"/>
                </a:endParaRPr>
              </a:p>
            </p:txBody>
          </p:sp>
          <p:grpSp>
            <p:nvGrpSpPr>
              <p:cNvPr id="36" name="Group 35"/>
              <p:cNvGrpSpPr/>
              <p:nvPr/>
            </p:nvGrpSpPr>
            <p:grpSpPr>
              <a:xfrm>
                <a:off x="2344520" y="1676400"/>
                <a:ext cx="4437280" cy="4191000"/>
                <a:chOff x="2344520" y="1676400"/>
                <a:chExt cx="4437280" cy="4191000"/>
              </a:xfrm>
            </p:grpSpPr>
            <p:cxnSp>
              <p:nvCxnSpPr>
                <p:cNvPr id="38" name="Straight Arrow Connector 37"/>
                <p:cNvCxnSpPr/>
                <p:nvPr/>
              </p:nvCxnSpPr>
              <p:spPr>
                <a:xfrm flipV="1">
                  <a:off x="2367281" y="1676400"/>
                  <a:ext cx="0" cy="4191000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Arrow Connector 38"/>
                <p:cNvCxnSpPr/>
                <p:nvPr/>
              </p:nvCxnSpPr>
              <p:spPr>
                <a:xfrm>
                  <a:off x="2362200" y="1752600"/>
                  <a:ext cx="4419600" cy="0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Arrow Connector 39"/>
                <p:cNvCxnSpPr/>
                <p:nvPr/>
              </p:nvCxnSpPr>
              <p:spPr>
                <a:xfrm>
                  <a:off x="6706459" y="1740932"/>
                  <a:ext cx="0" cy="3593068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flipH="1">
                  <a:off x="2344520" y="5334000"/>
                  <a:ext cx="4419599" cy="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7" name="TextBox 36"/>
              <p:cNvSpPr txBox="1"/>
              <p:nvPr/>
            </p:nvSpPr>
            <p:spPr>
              <a:xfrm>
                <a:off x="304800" y="5373262"/>
                <a:ext cx="2772460" cy="101566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b="1" dirty="0" smtClean="0">
                    <a:latin typeface="Century Schoolbook" panose="02040604050505020304" pitchFamily="18" charset="0"/>
                  </a:rPr>
                  <a:t>Conception </a:t>
                </a:r>
              </a:p>
              <a:p>
                <a:pPr algn="ctr"/>
                <a:r>
                  <a:rPr lang="en-US" sz="2800" b="1" dirty="0" smtClean="0">
                    <a:latin typeface="Century Schoolbook" panose="02040604050505020304" pitchFamily="18" charset="0"/>
                  </a:rPr>
                  <a:t>(Mind of God)</a:t>
                </a:r>
                <a:endParaRPr lang="en-US" sz="2800" b="1" dirty="0">
                  <a:latin typeface="Century Schoolbook" panose="02040604050505020304" pitchFamily="18" charset="0"/>
                </a:endParaRPr>
              </a:p>
            </p:txBody>
          </p:sp>
        </p:grpSp>
        <p:sp>
          <p:nvSpPr>
            <p:cNvPr id="42" name="Rectangle 41"/>
            <p:cNvSpPr/>
            <p:nvPr/>
          </p:nvSpPr>
          <p:spPr>
            <a:xfrm>
              <a:off x="0" y="0"/>
              <a:ext cx="9144000" cy="1295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0" y="18871"/>
              <a:ext cx="914399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latin typeface="Century Schoolbook" panose="02040604050505020304" pitchFamily="18" charset="0"/>
                </a:rPr>
                <a:t>A Puritan’s View</a:t>
              </a:r>
            </a:p>
            <a:p>
              <a:pPr algn="ctr"/>
              <a:r>
                <a:rPr lang="en-US" sz="3600" b="1" dirty="0" smtClean="0">
                  <a:latin typeface="Century Schoolbook" panose="02040604050505020304" pitchFamily="18" charset="0"/>
                </a:rPr>
                <a:t>of the Human Life Span</a:t>
              </a:r>
              <a:endParaRPr lang="en-US" sz="3600" b="1" dirty="0">
                <a:latin typeface="Century Schoolbook" panose="020406040505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521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388925"/>
            <a:chOff x="0" y="0"/>
            <a:chExt cx="9144000" cy="6388925"/>
          </a:xfrm>
        </p:grpSpPr>
        <p:sp>
          <p:nvSpPr>
            <p:cNvPr id="17" name="TextBox 16"/>
            <p:cNvSpPr txBox="1"/>
            <p:nvPr/>
          </p:nvSpPr>
          <p:spPr>
            <a:xfrm>
              <a:off x="457200" y="1472625"/>
              <a:ext cx="2209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latin typeface="Century Schoolbook" panose="02040604050505020304" pitchFamily="18" charset="0"/>
                </a:rPr>
                <a:t>25 years</a:t>
              </a:r>
              <a:endParaRPr lang="en-US" sz="3200" b="1" dirty="0">
                <a:latin typeface="Century Schoolbook" panose="02040604050505020304" pitchFamily="18" charset="0"/>
              </a:endParaRPr>
            </a:p>
          </p:txBody>
        </p:sp>
        <p:grpSp>
          <p:nvGrpSpPr>
            <p:cNvPr id="28" name="Group 27"/>
            <p:cNvGrpSpPr/>
            <p:nvPr/>
          </p:nvGrpSpPr>
          <p:grpSpPr>
            <a:xfrm>
              <a:off x="304800" y="1676400"/>
              <a:ext cx="8686800" cy="4712525"/>
              <a:chOff x="304800" y="1676400"/>
              <a:chExt cx="8686800" cy="4712525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638800" y="5334000"/>
                <a:ext cx="33528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b="1" dirty="0" smtClean="0">
                    <a:latin typeface="Century Schoolbook" panose="02040604050505020304" pitchFamily="18" charset="0"/>
                  </a:rPr>
                  <a:t>Death </a:t>
                </a:r>
              </a:p>
              <a:p>
                <a:pPr algn="ctr"/>
                <a:r>
                  <a:rPr lang="en-US" sz="2800" b="1" dirty="0" smtClean="0">
                    <a:latin typeface="Century Schoolbook" panose="02040604050505020304" pitchFamily="18" charset="0"/>
                  </a:rPr>
                  <a:t>(Heaven or Hell)</a:t>
                </a:r>
                <a:endParaRPr lang="en-US" sz="2800" b="1" dirty="0">
                  <a:latin typeface="Century Schoolbook" panose="02040604050505020304" pitchFamily="18" charset="0"/>
                </a:endParaRPr>
              </a:p>
            </p:txBody>
          </p:sp>
          <p:grpSp>
            <p:nvGrpSpPr>
              <p:cNvPr id="30" name="Group 29"/>
              <p:cNvGrpSpPr/>
              <p:nvPr/>
            </p:nvGrpSpPr>
            <p:grpSpPr>
              <a:xfrm>
                <a:off x="2344520" y="1676400"/>
                <a:ext cx="4437280" cy="4191000"/>
                <a:chOff x="2344520" y="1676400"/>
                <a:chExt cx="4437280" cy="4191000"/>
              </a:xfrm>
            </p:grpSpPr>
            <p:cxnSp>
              <p:nvCxnSpPr>
                <p:cNvPr id="32" name="Straight Arrow Connector 31"/>
                <p:cNvCxnSpPr/>
                <p:nvPr/>
              </p:nvCxnSpPr>
              <p:spPr>
                <a:xfrm flipV="1">
                  <a:off x="2367281" y="1676400"/>
                  <a:ext cx="0" cy="4191000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Arrow Connector 32"/>
                <p:cNvCxnSpPr/>
                <p:nvPr/>
              </p:nvCxnSpPr>
              <p:spPr>
                <a:xfrm>
                  <a:off x="2362200" y="1752600"/>
                  <a:ext cx="4419600" cy="0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Arrow Connector 33"/>
                <p:cNvCxnSpPr/>
                <p:nvPr/>
              </p:nvCxnSpPr>
              <p:spPr>
                <a:xfrm>
                  <a:off x="6706459" y="1740932"/>
                  <a:ext cx="0" cy="3593068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flipH="1">
                  <a:off x="2344520" y="5334000"/>
                  <a:ext cx="4419599" cy="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" name="TextBox 30"/>
              <p:cNvSpPr txBox="1"/>
              <p:nvPr/>
            </p:nvSpPr>
            <p:spPr>
              <a:xfrm>
                <a:off x="304800" y="5373262"/>
                <a:ext cx="2772460" cy="101566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b="1" dirty="0" smtClean="0">
                    <a:latin typeface="Century Schoolbook" panose="02040604050505020304" pitchFamily="18" charset="0"/>
                  </a:rPr>
                  <a:t>Conception </a:t>
                </a:r>
              </a:p>
              <a:p>
                <a:pPr algn="ctr"/>
                <a:r>
                  <a:rPr lang="en-US" sz="2800" b="1" dirty="0" smtClean="0">
                    <a:latin typeface="Century Schoolbook" panose="02040604050505020304" pitchFamily="18" charset="0"/>
                  </a:rPr>
                  <a:t>(Mind of God)</a:t>
                </a:r>
                <a:endParaRPr lang="en-US" sz="2800" b="1" dirty="0">
                  <a:latin typeface="Century Schoolbook" panose="02040604050505020304" pitchFamily="18" charset="0"/>
                </a:endParaRPr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1251492" y="3207697"/>
              <a:ext cx="2143829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latin typeface="Century Schoolbook" panose="02040604050505020304" pitchFamily="18" charset="0"/>
                </a:rPr>
                <a:t>Growing</a:t>
              </a:r>
              <a:r>
                <a:rPr lang="en-US" sz="3200" b="1" dirty="0" smtClean="0"/>
                <a:t>  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0" y="0"/>
              <a:ext cx="9144000" cy="1295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0" y="18871"/>
              <a:ext cx="914399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latin typeface="Century Schoolbook" panose="02040604050505020304" pitchFamily="18" charset="0"/>
                </a:rPr>
                <a:t>A Puritan’s View</a:t>
              </a:r>
            </a:p>
            <a:p>
              <a:pPr algn="ctr"/>
              <a:r>
                <a:rPr lang="en-US" sz="3600" b="1" dirty="0" smtClean="0">
                  <a:latin typeface="Century Schoolbook" panose="02040604050505020304" pitchFamily="18" charset="0"/>
                </a:rPr>
                <a:t>of the Human Life Span</a:t>
              </a:r>
              <a:endParaRPr lang="en-US" sz="3600" b="1" dirty="0">
                <a:latin typeface="Century Schoolbook" panose="020406040505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590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388925"/>
            <a:chOff x="0" y="0"/>
            <a:chExt cx="9144000" cy="6388925"/>
          </a:xfrm>
        </p:grpSpPr>
        <p:sp>
          <p:nvSpPr>
            <p:cNvPr id="18" name="TextBox 17"/>
            <p:cNvSpPr txBox="1"/>
            <p:nvPr/>
          </p:nvSpPr>
          <p:spPr>
            <a:xfrm>
              <a:off x="6665975" y="1497620"/>
              <a:ext cx="2057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latin typeface="Century Schoolbook" panose="02040604050505020304" pitchFamily="18" charset="0"/>
                </a:rPr>
                <a:t>50 years</a:t>
              </a:r>
              <a:endParaRPr lang="en-US" sz="3200" b="1" dirty="0">
                <a:latin typeface="Century Schoolbook" panose="02040604050505020304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57200" y="1472625"/>
              <a:ext cx="2209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latin typeface="Century Schoolbook" panose="02040604050505020304" pitchFamily="18" charset="0"/>
                </a:rPr>
                <a:t>25 years</a:t>
              </a:r>
              <a:endParaRPr lang="en-US" sz="3200" b="1" dirty="0">
                <a:latin typeface="Century Schoolbook" panose="02040604050505020304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638800" y="5334000"/>
              <a:ext cx="33528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latin typeface="Century Schoolbook" panose="02040604050505020304" pitchFamily="18" charset="0"/>
                </a:rPr>
                <a:t>Death </a:t>
              </a:r>
            </a:p>
            <a:p>
              <a:pPr algn="ctr"/>
              <a:r>
                <a:rPr lang="en-US" sz="2800" b="1" dirty="0" smtClean="0">
                  <a:latin typeface="Century Schoolbook" panose="02040604050505020304" pitchFamily="18" charset="0"/>
                </a:rPr>
                <a:t>(Heaven or Hell)</a:t>
              </a:r>
              <a:endParaRPr lang="en-US" sz="2800" b="1" dirty="0">
                <a:latin typeface="Century Schoolbook" panose="02040604050505020304" pitchFamily="18" charset="0"/>
              </a:endParaRP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2344520" y="1676400"/>
              <a:ext cx="4437280" cy="4191000"/>
              <a:chOff x="2344520" y="1676400"/>
              <a:chExt cx="4437280" cy="4191000"/>
            </a:xfrm>
          </p:grpSpPr>
          <p:cxnSp>
            <p:nvCxnSpPr>
              <p:cNvPr id="34" name="Straight Arrow Connector 33"/>
              <p:cNvCxnSpPr/>
              <p:nvPr/>
            </p:nvCxnSpPr>
            <p:spPr>
              <a:xfrm flipV="1">
                <a:off x="2367281" y="1676400"/>
                <a:ext cx="0" cy="4191000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/>
              <p:nvPr/>
            </p:nvCxnSpPr>
            <p:spPr>
              <a:xfrm>
                <a:off x="2362200" y="1752600"/>
                <a:ext cx="4419600" cy="0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/>
              <p:nvPr/>
            </p:nvCxnSpPr>
            <p:spPr>
              <a:xfrm>
                <a:off x="6706459" y="1740932"/>
                <a:ext cx="0" cy="3593068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flipH="1">
                <a:off x="2344520" y="5334000"/>
                <a:ext cx="4419599" cy="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TextBox 32"/>
            <p:cNvSpPr txBox="1"/>
            <p:nvPr/>
          </p:nvSpPr>
          <p:spPr>
            <a:xfrm>
              <a:off x="304800" y="5373262"/>
              <a:ext cx="2772460" cy="101566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latin typeface="Century Schoolbook" panose="02040604050505020304" pitchFamily="18" charset="0"/>
                </a:rPr>
                <a:t>Conception </a:t>
              </a:r>
            </a:p>
            <a:p>
              <a:pPr algn="ctr"/>
              <a:r>
                <a:rPr lang="en-US" sz="2800" b="1" dirty="0" smtClean="0">
                  <a:latin typeface="Century Schoolbook" panose="02040604050505020304" pitchFamily="18" charset="0"/>
                </a:rPr>
                <a:t>(Mind of God)</a:t>
              </a:r>
              <a:endParaRPr lang="en-US" sz="2800" b="1" dirty="0">
                <a:latin typeface="Century Schoolbook" panose="02040604050505020304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86200" y="1408175"/>
              <a:ext cx="1447800" cy="53161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latin typeface="Century Schoolbook" panose="02040604050505020304" pitchFamily="18" charset="0"/>
                </a:rPr>
                <a:t>Ripe</a:t>
              </a:r>
              <a:r>
                <a:rPr lang="en-US" b="1" dirty="0" smtClean="0"/>
                <a:t>  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0" y="0"/>
              <a:ext cx="9144000" cy="1295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0" y="18871"/>
              <a:ext cx="914399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latin typeface="Century Schoolbook" panose="02040604050505020304" pitchFamily="18" charset="0"/>
                </a:rPr>
                <a:t>A Puritan’s View</a:t>
              </a:r>
            </a:p>
            <a:p>
              <a:pPr algn="ctr"/>
              <a:r>
                <a:rPr lang="en-US" sz="3600" b="1" dirty="0" smtClean="0">
                  <a:latin typeface="Century Schoolbook" panose="02040604050505020304" pitchFamily="18" charset="0"/>
                </a:rPr>
                <a:t>of the Human Life Span</a:t>
              </a:r>
              <a:endParaRPr lang="en-US" sz="3600" b="1" dirty="0">
                <a:latin typeface="Century Schoolbook" panose="020406040505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422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44000" cy="6388925"/>
            <a:chOff x="0" y="0"/>
            <a:chExt cx="9144000" cy="6388925"/>
          </a:xfrm>
        </p:grpSpPr>
        <p:grpSp>
          <p:nvGrpSpPr>
            <p:cNvPr id="17" name="Group 16"/>
            <p:cNvGrpSpPr/>
            <p:nvPr/>
          </p:nvGrpSpPr>
          <p:grpSpPr>
            <a:xfrm>
              <a:off x="2344520" y="1740932"/>
              <a:ext cx="4437280" cy="4191000"/>
              <a:chOff x="2344520" y="1740932"/>
              <a:chExt cx="4437280" cy="4191000"/>
            </a:xfrm>
          </p:grpSpPr>
          <p:cxnSp>
            <p:nvCxnSpPr>
              <p:cNvPr id="19" name="Straight Arrow Connector 18"/>
              <p:cNvCxnSpPr/>
              <p:nvPr/>
            </p:nvCxnSpPr>
            <p:spPr>
              <a:xfrm flipV="1">
                <a:off x="2367281" y="1740932"/>
                <a:ext cx="0" cy="4191000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>
                <a:off x="2362200" y="1752600"/>
                <a:ext cx="4419600" cy="0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>
                <a:off x="6706459" y="1740932"/>
                <a:ext cx="0" cy="3593068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flipH="1">
                <a:off x="2344520" y="5334000"/>
                <a:ext cx="4419599" cy="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/>
            <p:cNvSpPr txBox="1"/>
            <p:nvPr/>
          </p:nvSpPr>
          <p:spPr>
            <a:xfrm>
              <a:off x="6665975" y="1497620"/>
              <a:ext cx="2057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latin typeface="Century Schoolbook" panose="02040604050505020304" pitchFamily="18" charset="0"/>
                </a:rPr>
                <a:t>50 years</a:t>
              </a:r>
              <a:endParaRPr lang="en-US" sz="3200" b="1" dirty="0">
                <a:latin typeface="Century Schoolbook" panose="02040604050505020304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57200" y="1472625"/>
              <a:ext cx="2209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latin typeface="Century Schoolbook" panose="02040604050505020304" pitchFamily="18" charset="0"/>
                </a:rPr>
                <a:t>25 years</a:t>
              </a:r>
              <a:endParaRPr lang="en-US" sz="3200" b="1" dirty="0">
                <a:latin typeface="Century Schoolbook" panose="02040604050505020304" pitchFamily="18" charset="0"/>
              </a:endParaRP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304800" y="1676400"/>
              <a:ext cx="8686800" cy="4712525"/>
              <a:chOff x="304800" y="1676400"/>
              <a:chExt cx="8686800" cy="4712525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5638800" y="5334000"/>
                <a:ext cx="33528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b="1" dirty="0" smtClean="0">
                    <a:latin typeface="Century Schoolbook" panose="02040604050505020304" pitchFamily="18" charset="0"/>
                  </a:rPr>
                  <a:t>Death </a:t>
                </a:r>
              </a:p>
              <a:p>
                <a:pPr algn="ctr"/>
                <a:r>
                  <a:rPr lang="en-US" sz="2800" b="1" dirty="0" smtClean="0">
                    <a:latin typeface="Century Schoolbook" panose="02040604050505020304" pitchFamily="18" charset="0"/>
                  </a:rPr>
                  <a:t>(Heaven or Hell)</a:t>
                </a:r>
                <a:endParaRPr lang="en-US" sz="2800" b="1" dirty="0">
                  <a:latin typeface="Century Schoolbook" panose="02040604050505020304" pitchFamily="18" charset="0"/>
                </a:endParaRPr>
              </a:p>
            </p:txBody>
          </p:sp>
          <p:grpSp>
            <p:nvGrpSpPr>
              <p:cNvPr id="32" name="Group 31"/>
              <p:cNvGrpSpPr/>
              <p:nvPr/>
            </p:nvGrpSpPr>
            <p:grpSpPr>
              <a:xfrm>
                <a:off x="2344520" y="1676400"/>
                <a:ext cx="4437280" cy="4191000"/>
                <a:chOff x="2344520" y="1676400"/>
                <a:chExt cx="4437280" cy="4191000"/>
              </a:xfrm>
            </p:grpSpPr>
            <p:cxnSp>
              <p:nvCxnSpPr>
                <p:cNvPr id="34" name="Straight Arrow Connector 33"/>
                <p:cNvCxnSpPr/>
                <p:nvPr/>
              </p:nvCxnSpPr>
              <p:spPr>
                <a:xfrm flipV="1">
                  <a:off x="2367281" y="1676400"/>
                  <a:ext cx="0" cy="4191000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Arrow Connector 34"/>
                <p:cNvCxnSpPr/>
                <p:nvPr/>
              </p:nvCxnSpPr>
              <p:spPr>
                <a:xfrm>
                  <a:off x="2362200" y="1752600"/>
                  <a:ext cx="4419600" cy="0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Arrow Connector 35"/>
                <p:cNvCxnSpPr/>
                <p:nvPr/>
              </p:nvCxnSpPr>
              <p:spPr>
                <a:xfrm>
                  <a:off x="6706459" y="1740932"/>
                  <a:ext cx="0" cy="3593068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 flipH="1">
                  <a:off x="2344520" y="5334000"/>
                  <a:ext cx="4419599" cy="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3" name="TextBox 32"/>
              <p:cNvSpPr txBox="1"/>
              <p:nvPr/>
            </p:nvSpPr>
            <p:spPr>
              <a:xfrm>
                <a:off x="304800" y="5373262"/>
                <a:ext cx="2772460" cy="101566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b="1" dirty="0" smtClean="0">
                    <a:latin typeface="Century Schoolbook" panose="02040604050505020304" pitchFamily="18" charset="0"/>
                  </a:rPr>
                  <a:t>Conception </a:t>
                </a:r>
              </a:p>
              <a:p>
                <a:pPr algn="ctr"/>
                <a:r>
                  <a:rPr lang="en-US" sz="2800" b="1" dirty="0" smtClean="0">
                    <a:latin typeface="Century Schoolbook" panose="02040604050505020304" pitchFamily="18" charset="0"/>
                  </a:rPr>
                  <a:t>(Mind of God)</a:t>
                </a:r>
                <a:endParaRPr lang="en-US" sz="2800" b="1" dirty="0">
                  <a:latin typeface="Century Schoolbook" panose="02040604050505020304" pitchFamily="18" charset="0"/>
                </a:endParaRPr>
              </a:p>
            </p:txBody>
          </p:sp>
        </p:grpSp>
        <p:sp>
          <p:nvSpPr>
            <p:cNvPr id="2" name="TextBox 1"/>
            <p:cNvSpPr txBox="1"/>
            <p:nvPr/>
          </p:nvSpPr>
          <p:spPr>
            <a:xfrm>
              <a:off x="5632925" y="3048000"/>
              <a:ext cx="2199435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latin typeface="Century Schoolbook" panose="02040604050505020304" pitchFamily="18" charset="0"/>
                </a:rPr>
                <a:t>Decaying</a:t>
              </a:r>
              <a:endParaRPr lang="en-US" sz="3200" b="1" dirty="0">
                <a:latin typeface="Century Schoolbook" panose="02040604050505020304" pitchFamily="18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0" y="0"/>
              <a:ext cx="9144000" cy="1295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0" y="18871"/>
              <a:ext cx="914399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latin typeface="Century Schoolbook" panose="02040604050505020304" pitchFamily="18" charset="0"/>
                </a:rPr>
                <a:t>A Puritan’s View</a:t>
              </a:r>
            </a:p>
            <a:p>
              <a:pPr algn="ctr"/>
              <a:r>
                <a:rPr lang="en-US" sz="3600" b="1" dirty="0" smtClean="0">
                  <a:latin typeface="Century Schoolbook" panose="02040604050505020304" pitchFamily="18" charset="0"/>
                </a:rPr>
                <a:t>of the Human Life Span</a:t>
              </a:r>
              <a:endParaRPr lang="en-US" sz="3600" b="1" dirty="0">
                <a:latin typeface="Century Schoolbook" panose="020406040505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33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388925"/>
            <a:chOff x="0" y="0"/>
            <a:chExt cx="9144000" cy="6388925"/>
          </a:xfrm>
        </p:grpSpPr>
        <p:grpSp>
          <p:nvGrpSpPr>
            <p:cNvPr id="20" name="Group 19"/>
            <p:cNvGrpSpPr/>
            <p:nvPr/>
          </p:nvGrpSpPr>
          <p:grpSpPr>
            <a:xfrm>
              <a:off x="304800" y="1676400"/>
              <a:ext cx="8686800" cy="4712525"/>
              <a:chOff x="304800" y="1676400"/>
              <a:chExt cx="8686800" cy="4712525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5638800" y="5334000"/>
                <a:ext cx="33528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b="1" dirty="0" smtClean="0">
                    <a:latin typeface="Century Schoolbook" panose="02040604050505020304" pitchFamily="18" charset="0"/>
                  </a:rPr>
                  <a:t>Death </a:t>
                </a:r>
              </a:p>
              <a:p>
                <a:pPr algn="ctr"/>
                <a:r>
                  <a:rPr lang="en-US" sz="2800" b="1" dirty="0" smtClean="0">
                    <a:latin typeface="Century Schoolbook" panose="02040604050505020304" pitchFamily="18" charset="0"/>
                  </a:rPr>
                  <a:t>(Heaven or Hell)</a:t>
                </a:r>
                <a:endParaRPr lang="en-US" sz="2800" b="1" dirty="0">
                  <a:latin typeface="Century Schoolbook" panose="02040604050505020304" pitchFamily="18" charset="0"/>
                </a:endParaRPr>
              </a:p>
            </p:txBody>
          </p:sp>
          <p:grpSp>
            <p:nvGrpSpPr>
              <p:cNvPr id="29" name="Group 28"/>
              <p:cNvGrpSpPr/>
              <p:nvPr/>
            </p:nvGrpSpPr>
            <p:grpSpPr>
              <a:xfrm>
                <a:off x="2344520" y="1676400"/>
                <a:ext cx="4437280" cy="4191000"/>
                <a:chOff x="2344520" y="1676400"/>
                <a:chExt cx="4437280" cy="4191000"/>
              </a:xfrm>
            </p:grpSpPr>
            <p:cxnSp>
              <p:nvCxnSpPr>
                <p:cNvPr id="37" name="Straight Arrow Connector 36"/>
                <p:cNvCxnSpPr/>
                <p:nvPr/>
              </p:nvCxnSpPr>
              <p:spPr>
                <a:xfrm flipV="1">
                  <a:off x="2367281" y="1676400"/>
                  <a:ext cx="0" cy="4191000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Arrow Connector 37"/>
                <p:cNvCxnSpPr/>
                <p:nvPr/>
              </p:nvCxnSpPr>
              <p:spPr>
                <a:xfrm>
                  <a:off x="2362200" y="1752600"/>
                  <a:ext cx="4419600" cy="0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Arrow Connector 38"/>
                <p:cNvCxnSpPr/>
                <p:nvPr/>
              </p:nvCxnSpPr>
              <p:spPr>
                <a:xfrm>
                  <a:off x="6706459" y="1740932"/>
                  <a:ext cx="0" cy="3593068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flipH="1">
                  <a:off x="2344520" y="5334000"/>
                  <a:ext cx="4419599" cy="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6" name="TextBox 35"/>
              <p:cNvSpPr txBox="1"/>
              <p:nvPr/>
            </p:nvSpPr>
            <p:spPr>
              <a:xfrm>
                <a:off x="304800" y="5373262"/>
                <a:ext cx="2772460" cy="101566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b="1" dirty="0" smtClean="0">
                    <a:latin typeface="Century Schoolbook" panose="02040604050505020304" pitchFamily="18" charset="0"/>
                  </a:rPr>
                  <a:t>Conception </a:t>
                </a:r>
              </a:p>
              <a:p>
                <a:pPr algn="ctr"/>
                <a:r>
                  <a:rPr lang="en-US" sz="2800" b="1" dirty="0" smtClean="0">
                    <a:latin typeface="Century Schoolbook" panose="02040604050505020304" pitchFamily="18" charset="0"/>
                  </a:rPr>
                  <a:t>(Mind of God)</a:t>
                </a:r>
                <a:endParaRPr lang="en-US" sz="2800" b="1" dirty="0">
                  <a:latin typeface="Century Schoolbook" panose="02040604050505020304" pitchFamily="18" charset="0"/>
                </a:endParaRPr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6665975" y="1497620"/>
              <a:ext cx="2057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latin typeface="Century Schoolbook" panose="02040604050505020304" pitchFamily="18" charset="0"/>
                </a:rPr>
                <a:t>50 years</a:t>
              </a:r>
              <a:endParaRPr lang="en-US" sz="3200" b="1" dirty="0">
                <a:latin typeface="Century Schoolbook" panose="02040604050505020304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57200" y="1472625"/>
              <a:ext cx="2209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latin typeface="Century Schoolbook" panose="02040604050505020304" pitchFamily="18" charset="0"/>
                </a:rPr>
                <a:t>25 years</a:t>
              </a:r>
              <a:endParaRPr lang="en-US" sz="3200" b="1" dirty="0">
                <a:latin typeface="Century Schoolbook" panose="02040604050505020304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452677" y="2982028"/>
              <a:ext cx="2559931" cy="107721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latin typeface="Century Schoolbook" panose="02040604050505020304" pitchFamily="18" charset="0"/>
                </a:rPr>
                <a:t>Decaying</a:t>
              </a:r>
              <a:endParaRPr lang="en-US" sz="3200" b="1" dirty="0">
                <a:latin typeface="Century Schoolbook" panose="02040604050505020304" pitchFamily="18" charset="0"/>
              </a:endParaRPr>
            </a:p>
            <a:p>
              <a:pPr algn="ctr"/>
              <a:r>
                <a:rPr lang="en-US" sz="3200" b="1" dirty="0" smtClean="0">
                  <a:latin typeface="Century Schoolbook" panose="02040604050505020304" pitchFamily="18" charset="0"/>
                </a:rPr>
                <a:t>(Declining)</a:t>
              </a:r>
              <a:endParaRPr lang="en-US" sz="3200" b="1" dirty="0">
                <a:latin typeface="Century Schoolbook" panose="02040604050505020304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211911" y="3053181"/>
              <a:ext cx="2265219" cy="107721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latin typeface="Century Schoolbook" panose="02040604050505020304" pitchFamily="18" charset="0"/>
                </a:rPr>
                <a:t>Growing </a:t>
              </a:r>
            </a:p>
            <a:p>
              <a:pPr algn="ctr"/>
              <a:r>
                <a:rPr lang="en-US" sz="3200" b="1" dirty="0" smtClean="0">
                  <a:latin typeface="Century Schoolbook" panose="02040604050505020304" pitchFamily="18" charset="0"/>
                </a:rPr>
                <a:t>(Youth) 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954640" y="1166750"/>
              <a:ext cx="3248918" cy="107721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latin typeface="Century Schoolbook" panose="02040604050505020304" pitchFamily="18" charset="0"/>
                </a:rPr>
                <a:t>Ripe </a:t>
              </a:r>
            </a:p>
            <a:p>
              <a:pPr algn="ctr"/>
              <a:r>
                <a:rPr lang="en-US" sz="3200" b="1" dirty="0" smtClean="0">
                  <a:latin typeface="Century Schoolbook" panose="02040604050505020304" pitchFamily="18" charset="0"/>
                </a:rPr>
                <a:t>(Best Estate) 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0" y="0"/>
              <a:ext cx="9144000" cy="1295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0" y="18871"/>
              <a:ext cx="914399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latin typeface="Century Schoolbook" panose="02040604050505020304" pitchFamily="18" charset="0"/>
                </a:rPr>
                <a:t>A Puritan’s View</a:t>
              </a:r>
            </a:p>
            <a:p>
              <a:pPr algn="ctr"/>
              <a:r>
                <a:rPr lang="en-US" sz="3600" b="1" dirty="0" smtClean="0">
                  <a:latin typeface="Century Schoolbook" panose="02040604050505020304" pitchFamily="18" charset="0"/>
                </a:rPr>
                <a:t>of the Human Life Span</a:t>
              </a:r>
              <a:endParaRPr lang="en-US" sz="3600" b="1" dirty="0">
                <a:latin typeface="Century Schoolbook" panose="020406040505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454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6388925"/>
            <a:chOff x="0" y="0"/>
            <a:chExt cx="9144000" cy="6388925"/>
          </a:xfrm>
        </p:grpSpPr>
        <p:grpSp>
          <p:nvGrpSpPr>
            <p:cNvPr id="17" name="Group 16"/>
            <p:cNvGrpSpPr/>
            <p:nvPr/>
          </p:nvGrpSpPr>
          <p:grpSpPr>
            <a:xfrm>
              <a:off x="304800" y="1676400"/>
              <a:ext cx="8686800" cy="4712525"/>
              <a:chOff x="304800" y="1676400"/>
              <a:chExt cx="8686800" cy="4712525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5638800" y="5334000"/>
                <a:ext cx="33528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b="1" dirty="0" smtClean="0">
                    <a:latin typeface="Century Schoolbook" panose="02040604050505020304" pitchFamily="18" charset="0"/>
                  </a:rPr>
                  <a:t>Death </a:t>
                </a:r>
              </a:p>
              <a:p>
                <a:pPr algn="ctr"/>
                <a:r>
                  <a:rPr lang="en-US" sz="2800" b="1" dirty="0" smtClean="0">
                    <a:latin typeface="Century Schoolbook" panose="02040604050505020304" pitchFamily="18" charset="0"/>
                  </a:rPr>
                  <a:t>(Heaven or Hell)</a:t>
                </a:r>
                <a:endParaRPr lang="en-US" sz="2800" b="1" dirty="0">
                  <a:latin typeface="Century Schoolbook" panose="02040604050505020304" pitchFamily="18" charset="0"/>
                </a:endParaRPr>
              </a:p>
            </p:txBody>
          </p:sp>
          <p:grpSp>
            <p:nvGrpSpPr>
              <p:cNvPr id="19" name="Group 18"/>
              <p:cNvGrpSpPr/>
              <p:nvPr/>
            </p:nvGrpSpPr>
            <p:grpSpPr>
              <a:xfrm>
                <a:off x="2344520" y="1676400"/>
                <a:ext cx="4437280" cy="4191000"/>
                <a:chOff x="2344520" y="1676400"/>
                <a:chExt cx="4437280" cy="4191000"/>
              </a:xfrm>
            </p:grpSpPr>
            <p:cxnSp>
              <p:nvCxnSpPr>
                <p:cNvPr id="21" name="Straight Arrow Connector 20"/>
                <p:cNvCxnSpPr/>
                <p:nvPr/>
              </p:nvCxnSpPr>
              <p:spPr>
                <a:xfrm flipV="1">
                  <a:off x="2367281" y="1676400"/>
                  <a:ext cx="0" cy="4191000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Arrow Connector 21"/>
                <p:cNvCxnSpPr/>
                <p:nvPr/>
              </p:nvCxnSpPr>
              <p:spPr>
                <a:xfrm>
                  <a:off x="2362200" y="1752600"/>
                  <a:ext cx="4419600" cy="0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Arrow Connector 22"/>
                <p:cNvCxnSpPr/>
                <p:nvPr/>
              </p:nvCxnSpPr>
              <p:spPr>
                <a:xfrm>
                  <a:off x="6706459" y="1740932"/>
                  <a:ext cx="0" cy="3593068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H="1">
                  <a:off x="2344520" y="5334000"/>
                  <a:ext cx="4419599" cy="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" name="TextBox 19"/>
              <p:cNvSpPr txBox="1"/>
              <p:nvPr/>
            </p:nvSpPr>
            <p:spPr>
              <a:xfrm>
                <a:off x="304800" y="5373262"/>
                <a:ext cx="2772460" cy="101566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b="1" dirty="0" smtClean="0">
                    <a:latin typeface="Century Schoolbook" panose="02040604050505020304" pitchFamily="18" charset="0"/>
                  </a:rPr>
                  <a:t>Conception </a:t>
                </a:r>
              </a:p>
              <a:p>
                <a:pPr algn="ctr"/>
                <a:r>
                  <a:rPr lang="en-US" sz="2800" b="1" dirty="0" smtClean="0">
                    <a:latin typeface="Century Schoolbook" panose="02040604050505020304" pitchFamily="18" charset="0"/>
                  </a:rPr>
                  <a:t>(Mind of God)</a:t>
                </a:r>
                <a:endParaRPr lang="en-US" sz="2800" b="1" dirty="0">
                  <a:latin typeface="Century Schoolbook" panose="02040604050505020304" pitchFamily="18" charset="0"/>
                </a:endParaRPr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6665975" y="1497620"/>
              <a:ext cx="2057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latin typeface="Century Schoolbook" panose="02040604050505020304" pitchFamily="18" charset="0"/>
                </a:rPr>
                <a:t>50 years</a:t>
              </a:r>
              <a:endParaRPr lang="en-US" sz="3200" b="1" dirty="0">
                <a:latin typeface="Century Schoolbook" panose="02040604050505020304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57200" y="1472625"/>
              <a:ext cx="2209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latin typeface="Century Schoolbook" panose="02040604050505020304" pitchFamily="18" charset="0"/>
                </a:rPr>
                <a:t>25 years</a:t>
              </a:r>
              <a:endParaRPr lang="en-US" sz="3200" b="1" dirty="0">
                <a:latin typeface="Century Schoolbook" panose="02040604050505020304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707604" y="2735807"/>
              <a:ext cx="2559931" cy="156966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latin typeface="Century Schoolbook" panose="02040604050505020304" pitchFamily="18" charset="0"/>
                </a:rPr>
                <a:t>Decaying</a:t>
              </a:r>
              <a:endParaRPr lang="en-US" sz="3200" b="1" dirty="0">
                <a:latin typeface="Century Schoolbook" panose="02040604050505020304" pitchFamily="18" charset="0"/>
              </a:endParaRPr>
            </a:p>
            <a:p>
              <a:pPr algn="ctr"/>
              <a:r>
                <a:rPr lang="en-US" sz="3200" b="1" dirty="0" smtClean="0">
                  <a:latin typeface="Century Schoolbook" panose="02040604050505020304" pitchFamily="18" charset="0"/>
                </a:rPr>
                <a:t>(Declining)</a:t>
              </a:r>
            </a:p>
            <a:p>
              <a:pPr algn="ctr"/>
              <a:r>
                <a:rPr lang="en-US" sz="3200" b="1" dirty="0" smtClean="0">
                  <a:latin typeface="Century Schoolbook" panose="02040604050505020304" pitchFamily="18" charset="0"/>
                </a:rPr>
                <a:t>31% or 330</a:t>
              </a:r>
              <a:endParaRPr lang="en-US" sz="3200" b="1" dirty="0">
                <a:latin typeface="Century Schoolbook" panose="02040604050505020304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954640" y="1166750"/>
              <a:ext cx="3248918" cy="156966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latin typeface="Century Schoolbook" panose="02040604050505020304" pitchFamily="18" charset="0"/>
                </a:rPr>
                <a:t>Ripe </a:t>
              </a:r>
            </a:p>
            <a:p>
              <a:pPr algn="ctr"/>
              <a:r>
                <a:rPr lang="en-US" sz="3200" b="1" dirty="0" smtClean="0">
                  <a:latin typeface="Century Schoolbook" panose="02040604050505020304" pitchFamily="18" charset="0"/>
                </a:rPr>
                <a:t>(Best Estate)</a:t>
              </a:r>
            </a:p>
            <a:p>
              <a:pPr algn="ctr"/>
              <a:r>
                <a:rPr lang="en-US" sz="3200" b="1" dirty="0" smtClean="0">
                  <a:latin typeface="Century Schoolbook" panose="02040604050505020304" pitchFamily="18" charset="0"/>
                </a:rPr>
                <a:t>27% or 281 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092430" y="2733644"/>
              <a:ext cx="2504182" cy="156966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latin typeface="Century Schoolbook" panose="02040604050505020304" pitchFamily="18" charset="0"/>
                </a:rPr>
                <a:t>Growing </a:t>
              </a:r>
            </a:p>
            <a:p>
              <a:pPr algn="ctr"/>
              <a:r>
                <a:rPr lang="en-US" sz="3200" b="1" dirty="0" smtClean="0">
                  <a:latin typeface="Century Schoolbook" panose="02040604050505020304" pitchFamily="18" charset="0"/>
                </a:rPr>
                <a:t>(Youth)</a:t>
              </a:r>
            </a:p>
            <a:p>
              <a:pPr algn="ctr"/>
              <a:r>
                <a:rPr lang="en-US" sz="3200" b="1" dirty="0" smtClean="0">
                  <a:latin typeface="Century Schoolbook" panose="02040604050505020304" pitchFamily="18" charset="0"/>
                </a:rPr>
                <a:t>42% or 443 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0" y="0"/>
              <a:ext cx="9144000" cy="1295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0" y="18871"/>
              <a:ext cx="914399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latin typeface="Century Schoolbook" panose="02040604050505020304" pitchFamily="18" charset="0"/>
                </a:rPr>
                <a:t>A Puritan’s View</a:t>
              </a:r>
            </a:p>
            <a:p>
              <a:pPr algn="ctr"/>
              <a:r>
                <a:rPr lang="en-US" sz="3600" b="1" dirty="0" smtClean="0">
                  <a:latin typeface="Century Schoolbook" panose="02040604050505020304" pitchFamily="18" charset="0"/>
                </a:rPr>
                <a:t>of the Human Life Span</a:t>
              </a:r>
              <a:endParaRPr lang="en-US" sz="3600" b="1" dirty="0">
                <a:latin typeface="Century Schoolbook" panose="020406040505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056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6388925"/>
            <a:chOff x="0" y="0"/>
            <a:chExt cx="9144000" cy="6388925"/>
          </a:xfrm>
        </p:grpSpPr>
        <p:grpSp>
          <p:nvGrpSpPr>
            <p:cNvPr id="12" name="Group 11"/>
            <p:cNvGrpSpPr/>
            <p:nvPr/>
          </p:nvGrpSpPr>
          <p:grpSpPr>
            <a:xfrm>
              <a:off x="304800" y="1676400"/>
              <a:ext cx="8686800" cy="4712525"/>
              <a:chOff x="304800" y="1676400"/>
              <a:chExt cx="8686800" cy="4712525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5638800" y="5334000"/>
                <a:ext cx="33528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b="1" dirty="0" smtClean="0">
                    <a:latin typeface="Century Schoolbook" panose="02040604050505020304" pitchFamily="18" charset="0"/>
                  </a:rPr>
                  <a:t>Death </a:t>
                </a:r>
              </a:p>
              <a:p>
                <a:pPr algn="ctr"/>
                <a:r>
                  <a:rPr lang="en-US" sz="2800" b="1" dirty="0" smtClean="0">
                    <a:latin typeface="Century Schoolbook" panose="02040604050505020304" pitchFamily="18" charset="0"/>
                  </a:rPr>
                  <a:t>(Heaven or Hell)</a:t>
                </a:r>
                <a:endParaRPr lang="en-US" sz="2800" b="1" dirty="0">
                  <a:latin typeface="Century Schoolbook" panose="02040604050505020304" pitchFamily="18" charset="0"/>
                </a:endParaRPr>
              </a:p>
            </p:txBody>
          </p:sp>
          <p:grpSp>
            <p:nvGrpSpPr>
              <p:cNvPr id="14" name="Group 13"/>
              <p:cNvGrpSpPr/>
              <p:nvPr/>
            </p:nvGrpSpPr>
            <p:grpSpPr>
              <a:xfrm>
                <a:off x="2344520" y="1676400"/>
                <a:ext cx="4437280" cy="4191000"/>
                <a:chOff x="2344520" y="1676400"/>
                <a:chExt cx="4437280" cy="4191000"/>
              </a:xfrm>
            </p:grpSpPr>
            <p:cxnSp>
              <p:nvCxnSpPr>
                <p:cNvPr id="16" name="Straight Arrow Connector 15"/>
                <p:cNvCxnSpPr/>
                <p:nvPr/>
              </p:nvCxnSpPr>
              <p:spPr>
                <a:xfrm flipV="1">
                  <a:off x="2367281" y="1676400"/>
                  <a:ext cx="0" cy="4191000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Arrow Connector 16"/>
                <p:cNvCxnSpPr/>
                <p:nvPr/>
              </p:nvCxnSpPr>
              <p:spPr>
                <a:xfrm>
                  <a:off x="2362200" y="1752600"/>
                  <a:ext cx="4419600" cy="0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Arrow Connector 17"/>
                <p:cNvCxnSpPr/>
                <p:nvPr/>
              </p:nvCxnSpPr>
              <p:spPr>
                <a:xfrm>
                  <a:off x="6706459" y="1740932"/>
                  <a:ext cx="0" cy="3593068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flipH="1">
                  <a:off x="2344520" y="5334000"/>
                  <a:ext cx="4419599" cy="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" name="TextBox 14"/>
              <p:cNvSpPr txBox="1"/>
              <p:nvPr/>
            </p:nvSpPr>
            <p:spPr>
              <a:xfrm>
                <a:off x="304800" y="5373262"/>
                <a:ext cx="2772460" cy="101566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b="1" dirty="0" smtClean="0">
                    <a:latin typeface="Century Schoolbook" panose="02040604050505020304" pitchFamily="18" charset="0"/>
                  </a:rPr>
                  <a:t>Conception </a:t>
                </a:r>
              </a:p>
              <a:p>
                <a:pPr algn="ctr"/>
                <a:r>
                  <a:rPr lang="en-US" sz="2800" b="1" dirty="0" smtClean="0">
                    <a:latin typeface="Century Schoolbook" panose="02040604050505020304" pitchFamily="18" charset="0"/>
                  </a:rPr>
                  <a:t>(Mind of God)</a:t>
                </a:r>
                <a:endParaRPr lang="en-US" sz="2800" b="1" dirty="0">
                  <a:latin typeface="Century Schoolbook" panose="02040604050505020304" pitchFamily="18" charset="0"/>
                </a:endParaRPr>
              </a:p>
            </p:txBody>
          </p:sp>
        </p:grpSp>
        <p:sp>
          <p:nvSpPr>
            <p:cNvPr id="4" name="Right Arrow 3"/>
            <p:cNvSpPr/>
            <p:nvPr/>
          </p:nvSpPr>
          <p:spPr>
            <a:xfrm rot="16200000">
              <a:off x="1872996" y="3295150"/>
              <a:ext cx="978408" cy="4846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0" y="0"/>
              <a:ext cx="9144000" cy="1295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0" y="18871"/>
              <a:ext cx="914399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latin typeface="Century Schoolbook" panose="02040604050505020304" pitchFamily="18" charset="0"/>
                </a:rPr>
                <a:t>A Puritan’s View</a:t>
              </a:r>
            </a:p>
            <a:p>
              <a:pPr algn="ctr"/>
              <a:r>
                <a:rPr lang="en-US" sz="3600" b="1" dirty="0" smtClean="0">
                  <a:latin typeface="Century Schoolbook" panose="02040604050505020304" pitchFamily="18" charset="0"/>
                </a:rPr>
                <a:t>of the Human Life Span</a:t>
              </a:r>
              <a:endParaRPr lang="en-US" sz="3600" b="1" dirty="0">
                <a:latin typeface="Century Schoolbook" panose="020406040505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5621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847</TotalTime>
  <Words>425</Words>
  <Application>Microsoft Office PowerPoint</Application>
  <PresentationFormat>On-screen Show (4:3)</PresentationFormat>
  <Paragraphs>136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A Puritan's View  of the Human Life Span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Ecclesiastes 12:1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Tipton</dc:creator>
  <cp:lastModifiedBy>Esther Neal</cp:lastModifiedBy>
  <cp:revision>94</cp:revision>
  <cp:lastPrinted>2017-05-10T19:34:25Z</cp:lastPrinted>
  <dcterms:created xsi:type="dcterms:W3CDTF">2017-05-03T13:03:29Z</dcterms:created>
  <dcterms:modified xsi:type="dcterms:W3CDTF">2017-05-14T17:24:51Z</dcterms:modified>
</cp:coreProperties>
</file>