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10" r:id="rId3"/>
    <p:sldId id="270" r:id="rId4"/>
    <p:sldId id="264" r:id="rId5"/>
    <p:sldId id="269" r:id="rId6"/>
    <p:sldId id="268" r:id="rId7"/>
    <p:sldId id="262" r:id="rId8"/>
    <p:sldId id="256" r:id="rId9"/>
    <p:sldId id="263" r:id="rId10"/>
    <p:sldId id="312" r:id="rId11"/>
    <p:sldId id="273" r:id="rId12"/>
    <p:sldId id="316" r:id="rId13"/>
    <p:sldId id="326" r:id="rId14"/>
    <p:sldId id="328" r:id="rId15"/>
    <p:sldId id="329" r:id="rId16"/>
    <p:sldId id="330" r:id="rId17"/>
    <p:sldId id="332" r:id="rId18"/>
    <p:sldId id="334" r:id="rId19"/>
    <p:sldId id="335" r:id="rId20"/>
    <p:sldId id="336" r:id="rId21"/>
    <p:sldId id="260"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91" y="-29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16473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282081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24781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196848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07B95-5053-49CB-ACF2-82ACC0C9AC05}" type="datetimeFigureOut">
              <a:rPr lang="en-US" smtClean="0"/>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85167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707B95-5053-49CB-ACF2-82ACC0C9AC05}"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25371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707B95-5053-49CB-ACF2-82ACC0C9AC05}" type="datetimeFigureOut">
              <a:rPr lang="en-US" smtClean="0"/>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150986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07B95-5053-49CB-ACF2-82ACC0C9AC05}" type="datetimeFigureOut">
              <a:rPr lang="en-US" smtClean="0"/>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15458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07B95-5053-49CB-ACF2-82ACC0C9AC05}" type="datetimeFigureOut">
              <a:rPr lang="en-US" smtClean="0"/>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70394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7B95-5053-49CB-ACF2-82ACC0C9AC05}"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253265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7B95-5053-49CB-ACF2-82ACC0C9AC05}" type="datetimeFigureOut">
              <a:rPr lang="en-US" smtClean="0"/>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1DE99-FE8C-4AD6-B318-DEB54A3BD5AB}" type="slidenum">
              <a:rPr lang="en-US" smtClean="0"/>
              <a:t>‹#›</a:t>
            </a:fld>
            <a:endParaRPr lang="en-US"/>
          </a:p>
        </p:txBody>
      </p:sp>
    </p:spTree>
    <p:extLst>
      <p:ext uri="{BB962C8B-B14F-4D97-AF65-F5344CB8AC3E}">
        <p14:creationId xmlns:p14="http://schemas.microsoft.com/office/powerpoint/2010/main" val="307860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0707B95-5053-49CB-ACF2-82ACC0C9AC05}" type="datetimeFigureOut">
              <a:rPr lang="en-US" smtClean="0"/>
              <a:t>5/14/2015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B1DE99-FE8C-4AD6-B318-DEB54A3BD5AB}" type="slidenum">
              <a:rPr lang="en-US" smtClean="0"/>
              <a:t>‹#›</a:t>
            </a:fld>
            <a:endParaRPr lang="en-US"/>
          </a:p>
        </p:txBody>
      </p:sp>
    </p:spTree>
    <p:extLst>
      <p:ext uri="{BB962C8B-B14F-4D97-AF65-F5344CB8AC3E}">
        <p14:creationId xmlns:p14="http://schemas.microsoft.com/office/powerpoint/2010/main" val="74825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chard Sibbes (Sibbs, Sibs), by John Payne, circa 1635 - NPG D10733 - © National Portrait Gallery,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38" y="131075"/>
            <a:ext cx="3020052" cy="4574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4621" y="5238750"/>
            <a:ext cx="6553200" cy="1754326"/>
          </a:xfrm>
          <a:prstGeom prst="rect">
            <a:avLst/>
          </a:prstGeom>
          <a:noFill/>
        </p:spPr>
        <p:txBody>
          <a:bodyPr wrap="square" rtlCol="0">
            <a:spAutoFit/>
          </a:bodyPr>
          <a:lstStyle/>
          <a:p>
            <a:r>
              <a:rPr lang="en-US" b="1" dirty="0"/>
              <a:t>Richard </a:t>
            </a:r>
            <a:r>
              <a:rPr lang="en-US" b="1" dirty="0" err="1"/>
              <a:t>Sibbes</a:t>
            </a:r>
            <a:r>
              <a:rPr lang="en-US" b="1" dirty="0"/>
              <a:t> (</a:t>
            </a:r>
            <a:r>
              <a:rPr lang="en-US" b="1" dirty="0" err="1"/>
              <a:t>Sibbs</a:t>
            </a:r>
            <a:r>
              <a:rPr lang="en-US" b="1" dirty="0"/>
              <a:t>, Sibs)</a:t>
            </a:r>
          </a:p>
          <a:p>
            <a:r>
              <a:rPr lang="en-US" dirty="0"/>
              <a:t>by John Payne</a:t>
            </a:r>
            <a:br>
              <a:rPr lang="en-US" dirty="0"/>
            </a:br>
            <a:r>
              <a:rPr lang="en-US" dirty="0"/>
              <a:t>line engraving, circa 1635</a:t>
            </a:r>
            <a:br>
              <a:rPr lang="en-US" dirty="0"/>
            </a:br>
            <a:r>
              <a:rPr lang="en-US" dirty="0"/>
              <a:t>7 3/8 in. x 4 7/8 in. (188 mm x 124 mm) paper size</a:t>
            </a:r>
            <a:br>
              <a:rPr lang="en-US" dirty="0"/>
            </a:br>
            <a:r>
              <a:rPr lang="en-US" dirty="0" smtClean="0"/>
              <a:t>National Portrait Gallery </a:t>
            </a:r>
            <a:r>
              <a:rPr lang="en-US" dirty="0"/>
              <a:t>D10733</a:t>
            </a:r>
          </a:p>
          <a:p>
            <a:endParaRPr lang="en-US" dirty="0"/>
          </a:p>
        </p:txBody>
      </p:sp>
      <p:sp>
        <p:nvSpPr>
          <p:cNvPr id="3" name="TextBox 2"/>
          <p:cNvSpPr txBox="1"/>
          <p:nvPr/>
        </p:nvSpPr>
        <p:spPr>
          <a:xfrm>
            <a:off x="3429000" y="514351"/>
            <a:ext cx="5715000" cy="707886"/>
          </a:xfrm>
          <a:prstGeom prst="rect">
            <a:avLst/>
          </a:prstGeom>
          <a:noFill/>
        </p:spPr>
        <p:txBody>
          <a:bodyPr wrap="square" rtlCol="0">
            <a:spAutoFit/>
          </a:bodyPr>
          <a:lstStyle/>
          <a:p>
            <a:r>
              <a:rPr lang="en-US" sz="4000" b="1" dirty="0" smtClean="0">
                <a:solidFill>
                  <a:schemeClr val="tx2">
                    <a:lumMod val="50000"/>
                  </a:schemeClr>
                </a:solidFill>
              </a:rPr>
              <a:t> Richard </a:t>
            </a:r>
            <a:r>
              <a:rPr lang="en-US" sz="4000" b="1" dirty="0" err="1" smtClean="0">
                <a:solidFill>
                  <a:schemeClr val="tx2">
                    <a:lumMod val="50000"/>
                  </a:schemeClr>
                </a:solidFill>
              </a:rPr>
              <a:t>Sibbes</a:t>
            </a:r>
            <a:r>
              <a:rPr lang="en-US" sz="4000" b="1" dirty="0" smtClean="0">
                <a:solidFill>
                  <a:schemeClr val="tx2">
                    <a:lumMod val="50000"/>
                  </a:schemeClr>
                </a:solidFill>
              </a:rPr>
              <a:t> </a:t>
            </a:r>
            <a:r>
              <a:rPr lang="en-US" sz="3200" dirty="0" smtClean="0">
                <a:solidFill>
                  <a:schemeClr val="tx2">
                    <a:lumMod val="50000"/>
                  </a:schemeClr>
                </a:solidFill>
              </a:rPr>
              <a:t>(1577-1635)</a:t>
            </a:r>
            <a:endParaRPr lang="en-US" sz="3200" dirty="0">
              <a:solidFill>
                <a:schemeClr val="tx2">
                  <a:lumMod val="50000"/>
                </a:schemeClr>
              </a:solidFill>
            </a:endParaRPr>
          </a:p>
        </p:txBody>
      </p:sp>
    </p:spTree>
    <p:extLst>
      <p:ext uri="{BB962C8B-B14F-4D97-AF65-F5344CB8AC3E}">
        <p14:creationId xmlns:p14="http://schemas.microsoft.com/office/powerpoint/2010/main" val="3157538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382000" cy="4401205"/>
          </a:xfrm>
          <a:prstGeom prst="rect">
            <a:avLst/>
          </a:prstGeom>
          <a:noFill/>
        </p:spPr>
        <p:txBody>
          <a:bodyPr wrap="square" rtlCol="0">
            <a:spAutoFit/>
          </a:bodyPr>
          <a:lstStyle/>
          <a:p>
            <a:r>
              <a:rPr lang="en-US" sz="2800" b="1" i="1" dirty="0" smtClean="0"/>
              <a:t>	I shall never cease to be grateful to Richard </a:t>
            </a:r>
            <a:r>
              <a:rPr lang="en-US" sz="2800" b="1" i="1" dirty="0" err="1" smtClean="0"/>
              <a:t>Sibbes</a:t>
            </a:r>
            <a:r>
              <a:rPr lang="en-US" sz="2800" b="1" i="1" dirty="0" smtClean="0"/>
              <a:t> who was a balm to my soul at a period in my life when I was overworked and badly overtired, and therefore subject in an unusual manner to the onslaughts of the devil. . . I found at that time that Richard </a:t>
            </a:r>
            <a:r>
              <a:rPr lang="en-US" sz="2800" b="1" i="1" dirty="0" err="1" smtClean="0"/>
              <a:t>Sibbes</a:t>
            </a:r>
            <a:r>
              <a:rPr lang="en-US" sz="2800" b="1" i="1" dirty="0" smtClean="0"/>
              <a:t>, who was known in London in the early seventeenth century as the “Heavenly Doctor </a:t>
            </a:r>
            <a:r>
              <a:rPr lang="en-US" sz="2800" b="1" i="1" dirty="0" err="1" smtClean="0"/>
              <a:t>Sibbes</a:t>
            </a:r>
            <a:r>
              <a:rPr lang="en-US" sz="2800" b="1" i="1" dirty="0" smtClean="0"/>
              <a:t>,” was an unfailing remedy. . . </a:t>
            </a:r>
            <a:r>
              <a:rPr lang="en-US" sz="2800" b="1" i="1" u="sng" dirty="0" smtClean="0"/>
              <a:t>The Bruised Reed</a:t>
            </a:r>
            <a:r>
              <a:rPr lang="en-US" sz="2800" b="1" i="1" dirty="0" smtClean="0"/>
              <a:t>, quieted, soothed, comforted, encouraged and healed me.</a:t>
            </a:r>
            <a:endParaRPr lang="en-US" sz="2800" b="1" i="1" dirty="0"/>
          </a:p>
          <a:p>
            <a:r>
              <a:rPr lang="en-US" sz="2800" b="1" i="1" dirty="0" smtClean="0"/>
              <a:t>				</a:t>
            </a:r>
            <a:r>
              <a:rPr lang="en-US" sz="2800" b="1" dirty="0" smtClean="0"/>
              <a:t>--David Martyn Lloyd-Jones</a:t>
            </a:r>
            <a:endParaRPr lang="en-US" sz="2800" b="1" i="1" dirty="0"/>
          </a:p>
        </p:txBody>
      </p:sp>
    </p:spTree>
    <p:extLst>
      <p:ext uri="{BB962C8B-B14F-4D97-AF65-F5344CB8AC3E}">
        <p14:creationId xmlns:p14="http://schemas.microsoft.com/office/powerpoint/2010/main" val="1427173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629400" cy="830997"/>
          </a:xfrm>
          <a:prstGeom prst="rect">
            <a:avLst/>
          </a:prstGeom>
          <a:noFill/>
        </p:spPr>
        <p:txBody>
          <a:bodyPr wrap="square" rtlCol="0">
            <a:spAutoFit/>
          </a:bodyPr>
          <a:lstStyle/>
          <a:p>
            <a:r>
              <a:rPr lang="en-US" sz="4400" dirty="0">
                <a:latin typeface="Old English Text MT" panose="03040902040508030806" pitchFamily="66" charset="0"/>
              </a:rPr>
              <a:t>	 </a:t>
            </a:r>
            <a:r>
              <a:rPr lang="en-US" sz="4800" dirty="0" smtClean="0">
                <a:latin typeface="Old English Text MT" panose="03040902040508030806" pitchFamily="66" charset="0"/>
              </a:rPr>
              <a:t>Matthew 7:7-10</a:t>
            </a:r>
            <a:endParaRPr lang="en-US" sz="4800" dirty="0">
              <a:latin typeface="Old English Text MT" panose="03040902040508030806" pitchFamily="66" charset="0"/>
            </a:endParaRPr>
          </a:p>
        </p:txBody>
      </p:sp>
    </p:spTree>
    <p:extLst>
      <p:ext uri="{BB962C8B-B14F-4D97-AF65-F5344CB8AC3E}">
        <p14:creationId xmlns:p14="http://schemas.microsoft.com/office/powerpoint/2010/main" val="338490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1754326"/>
          </a:xfrm>
          <a:prstGeom prst="rect">
            <a:avLst/>
          </a:prstGeom>
          <a:solidFill>
            <a:schemeClr val="accent2">
              <a:lumMod val="40000"/>
              <a:lumOff val="60000"/>
            </a:schemeClr>
          </a:solidFill>
        </p:spPr>
        <p:txBody>
          <a:bodyPr wrap="square" rtlCol="0">
            <a:spAutoFit/>
          </a:bodyPr>
          <a:lstStyle/>
          <a:p>
            <a:r>
              <a:rPr lang="en-US" sz="3600" dirty="0" smtClean="0">
                <a:solidFill>
                  <a:schemeClr val="tx2">
                    <a:lumMod val="50000"/>
                  </a:schemeClr>
                </a:solidFill>
              </a:rPr>
              <a:t>	</a:t>
            </a:r>
            <a:r>
              <a:rPr lang="en-US" sz="3600" b="1" dirty="0" err="1" smtClean="0">
                <a:solidFill>
                  <a:schemeClr val="tx2">
                    <a:lumMod val="50000"/>
                  </a:schemeClr>
                </a:solidFill>
                <a:latin typeface="Times New Roman" panose="02020603050405020304" pitchFamily="18" charset="0"/>
                <a:cs typeface="Times New Roman" panose="02020603050405020304" pitchFamily="18" charset="0"/>
              </a:rPr>
              <a:t>Sibbes</a:t>
            </a:r>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says that a great many Christians are full of complaints and discouragements about prayer.</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37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4647426"/>
          </a:xfrm>
          <a:prstGeom prst="rect">
            <a:avLst/>
          </a:prstGeom>
          <a:solidFill>
            <a:schemeClr val="accent2">
              <a:lumMod val="40000"/>
              <a:lumOff val="60000"/>
            </a:schemeClr>
          </a:solidFill>
        </p:spPr>
        <p:txBody>
          <a:bodyPr wrap="square" rtlCol="0">
            <a:spAutoFit/>
          </a:bodyPr>
          <a:lstStyle/>
          <a:p>
            <a:r>
              <a:rPr lang="en-US" sz="3600" dirty="0" smtClean="0">
                <a:solidFill>
                  <a:schemeClr val="tx2">
                    <a:lumMod val="50000"/>
                  </a:schemeClr>
                </a:solidFill>
                <a:latin typeface="Times New Roman" panose="02020603050405020304" pitchFamily="18" charset="0"/>
                <a:cs typeface="Times New Roman" panose="02020603050405020304" pitchFamily="18" charset="0"/>
              </a:rPr>
              <a:t>. . </a:t>
            </a:r>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I’ve prayed a long time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worse and worse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not heard</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 might as well quit praying</a:t>
            </a:r>
          </a:p>
          <a:p>
            <a:endParaRPr lang="en-US" sz="3600" b="1" i="1" dirty="0">
              <a:solidFill>
                <a:schemeClr val="tx2">
                  <a:lumMod val="50000"/>
                </a:schemeClr>
              </a:solidFill>
              <a:latin typeface="Times New Roman" panose="02020603050405020304" pitchFamily="18" charset="0"/>
              <a:cs typeface="Times New Roman" panose="02020603050405020304" pitchFamily="18" charset="0"/>
            </a:endParaRPr>
          </a:p>
          <a:p>
            <a:r>
              <a:rPr lang="en-US" sz="3600" b="1" dirty="0" smtClean="0">
                <a:latin typeface="Old English Text MT" panose="03040902040508030806" pitchFamily="66" charset="0"/>
              </a:rPr>
              <a:t>	The </a:t>
            </a:r>
            <a:r>
              <a:rPr lang="en-US" sz="3600" b="1" dirty="0">
                <a:latin typeface="Old English Text MT" panose="03040902040508030806" pitchFamily="66" charset="0"/>
              </a:rPr>
              <a:t>Knot of Prayer</a:t>
            </a:r>
          </a:p>
          <a:p>
            <a:endParaRPr lang="en-US" sz="3600" b="1" i="1"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3600" dirty="0">
              <a:solidFill>
                <a:schemeClr val="tx2">
                  <a:lumMod val="50000"/>
                </a:schemeClr>
              </a:solidFill>
            </a:endParaRPr>
          </a:p>
        </p:txBody>
      </p:sp>
      <p:pic>
        <p:nvPicPr>
          <p:cNvPr id="3" name="Picture 2" descr="http://1.bp.blogspot.com/-Z7uRlf39u2w/TrP0vr8o2sI/AAAAAAAAAxQ/LPHIG-BgFkU/s200/yarnknot.jpg"/>
          <p:cNvPicPr>
            <a:picLocks noChangeAspect="1" noChangeArrowheads="1"/>
          </p:cNvPicPr>
          <p:nvPr/>
        </p:nvPicPr>
        <p:blipFill rotWithShape="1">
          <a:blip r:embed="rId2">
            <a:extLst>
              <a:ext uri="{28A0092B-C50C-407E-A947-70E740481C1C}">
                <a14:useLocalDpi xmlns:a14="http://schemas.microsoft.com/office/drawing/2010/main" val="0"/>
              </a:ext>
            </a:extLst>
          </a:blip>
          <a:srcRect l="39194" r="-39194"/>
          <a:stretch/>
        </p:blipFill>
        <p:spPr bwMode="auto">
          <a:xfrm>
            <a:off x="5791200" y="3424166"/>
            <a:ext cx="2209800" cy="155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29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1754326"/>
          </a:xfrm>
          <a:prstGeom prst="rect">
            <a:avLst/>
          </a:prstGeom>
          <a:solidFill>
            <a:schemeClr val="accent2">
              <a:lumMod val="40000"/>
              <a:lumOff val="60000"/>
            </a:schemeClr>
          </a:solidFill>
        </p:spPr>
        <p:txBody>
          <a:bodyPr wrap="square" rtlCol="0">
            <a:spAutoFit/>
          </a:bodyPr>
          <a:lstStyle/>
          <a:p>
            <a:r>
              <a:rPr lang="en-US" sz="3600" b="1" dirty="0" smtClean="0">
                <a:latin typeface="Old English Text MT" panose="03040902040508030806" pitchFamily="66" charset="0"/>
              </a:rPr>
              <a:t>The </a:t>
            </a:r>
            <a:r>
              <a:rPr lang="en-US" sz="3600" b="1" dirty="0">
                <a:latin typeface="Old English Text MT" panose="03040902040508030806" pitchFamily="66" charset="0"/>
              </a:rPr>
              <a:t>Knot of </a:t>
            </a:r>
            <a:r>
              <a:rPr lang="en-US" sz="3600" b="1" dirty="0" smtClean="0">
                <a:latin typeface="Old English Text MT" panose="03040902040508030806" pitchFamily="66" charset="0"/>
              </a:rPr>
              <a:t>Prayer Loosed</a:t>
            </a:r>
            <a:endParaRPr lang="en-US" sz="3600" b="1" dirty="0">
              <a:latin typeface="Old English Text MT" panose="03040902040508030806" pitchFamily="66" charset="0"/>
            </a:endParaRPr>
          </a:p>
          <a:p>
            <a:endParaRPr lang="en-US" sz="3600" b="1" i="1"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3600" dirty="0">
              <a:solidFill>
                <a:schemeClr val="tx2">
                  <a:lumMod val="50000"/>
                </a:schemeClr>
              </a:solidFill>
            </a:endParaRPr>
          </a:p>
        </p:txBody>
      </p:sp>
      <p:pic>
        <p:nvPicPr>
          <p:cNvPr id="3" name="Picture 2" descr="http://1.bp.blogspot.com/-Z7uRlf39u2w/TrP0vr8o2sI/AAAAAAAAAxQ/LPHIG-BgFkU/s200/yarnkn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53338"/>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45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938992"/>
          </a:xfrm>
          <a:prstGeom prst="rect">
            <a:avLst/>
          </a:prstGeom>
          <a:noFill/>
        </p:spPr>
        <p:txBody>
          <a:bodyPr wrap="square" rtlCol="0">
            <a:spAutoFit/>
          </a:bodyPr>
          <a:lstStyle/>
          <a:p>
            <a:pPr marL="514350" indent="-514350">
              <a:buAutoNum type="arabicParenBoth"/>
            </a:pPr>
            <a:r>
              <a:rPr lang="en-US" sz="4000" b="1" dirty="0" smtClean="0">
                <a:solidFill>
                  <a:schemeClr val="tx2">
                    <a:lumMod val="50000"/>
                  </a:schemeClr>
                </a:solidFill>
                <a:latin typeface="Times New Roman" panose="02020603050405020304" pitchFamily="18" charset="0"/>
                <a:cs typeface="Times New Roman" panose="02020603050405020304" pitchFamily="18" charset="0"/>
              </a:rPr>
              <a:t>Conditions on our part</a:t>
            </a:r>
          </a:p>
          <a:p>
            <a:endParaRPr lang="en-US" sz="4000" b="1" dirty="0" smtClean="0">
              <a:solidFill>
                <a:schemeClr val="tx2">
                  <a:lumMod val="50000"/>
                </a:schemeClr>
              </a:solidFill>
              <a:latin typeface="Times New Roman" panose="02020603050405020304" pitchFamily="18" charset="0"/>
              <a:cs typeface="Times New Roman" panose="02020603050405020304" pitchFamily="18" charset="0"/>
            </a:endParaRPr>
          </a:p>
          <a:p>
            <a:r>
              <a:rPr lang="en-US" sz="4000" b="1" dirty="0" smtClean="0">
                <a:solidFill>
                  <a:schemeClr val="tx2">
                    <a:lumMod val="50000"/>
                  </a:schemeClr>
                </a:solidFill>
                <a:latin typeface="Times New Roman" panose="02020603050405020304" pitchFamily="18" charset="0"/>
                <a:cs typeface="Times New Roman" panose="02020603050405020304" pitchFamily="18" charset="0"/>
              </a:rPr>
              <a:t>(2)Limitations on God’s part</a:t>
            </a:r>
          </a:p>
        </p:txBody>
      </p:sp>
    </p:spTree>
    <p:extLst>
      <p:ext uri="{BB962C8B-B14F-4D97-AF65-F5344CB8AC3E}">
        <p14:creationId xmlns:p14="http://schemas.microsoft.com/office/powerpoint/2010/main" val="584976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3662541"/>
          </a:xfrm>
          <a:prstGeom prst="rect">
            <a:avLst/>
          </a:prstGeom>
          <a:noFill/>
        </p:spPr>
        <p:txBody>
          <a:bodyPr wrap="square" rtlCol="0">
            <a:spAutoFit/>
          </a:bodyPr>
          <a:lstStyle/>
          <a:p>
            <a:pPr marL="514350" indent="-514350">
              <a:buAutoNum type="arabicParenBoth"/>
            </a:pPr>
            <a:r>
              <a:rPr lang="en-US" sz="4000" b="1" dirty="0" smtClean="0">
                <a:solidFill>
                  <a:schemeClr val="tx2">
                    <a:lumMod val="50000"/>
                  </a:schemeClr>
                </a:solidFill>
                <a:latin typeface="Times New Roman" panose="02020603050405020304" pitchFamily="18" charset="0"/>
                <a:cs typeface="Times New Roman" panose="02020603050405020304" pitchFamily="18" charset="0"/>
              </a:rPr>
              <a:t>Conditions on our part</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Fourthly: The thing prayed for</a:t>
            </a:r>
          </a:p>
          <a:p>
            <a:r>
              <a:rPr lang="en-US" sz="3200" b="1" dirty="0" smtClean="0">
                <a:latin typeface="Times New Roman" panose="02020603050405020304" pitchFamily="18" charset="0"/>
                <a:cs typeface="Times New Roman" panose="02020603050405020304" pitchFamily="18" charset="0"/>
              </a:rPr>
              <a:t>       must be lawful.</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Seventhly: Things must be asked</a:t>
            </a:r>
          </a:p>
          <a:p>
            <a:r>
              <a:rPr lang="en-US" sz="3200" b="1" dirty="0" smtClean="0">
                <a:latin typeface="Times New Roman" panose="02020603050405020304" pitchFamily="18" charset="0"/>
                <a:cs typeface="Times New Roman" panose="02020603050405020304" pitchFamily="18" charset="0"/>
              </a:rPr>
              <a:t>       and desired in the right order.</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227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4524315"/>
          </a:xfrm>
          <a:prstGeom prst="rect">
            <a:avLst/>
          </a:prstGeom>
          <a:solidFill>
            <a:schemeClr val="accent2">
              <a:lumMod val="40000"/>
              <a:lumOff val="60000"/>
            </a:schemeClr>
          </a:solidFill>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If we would speed in temporal things, we must first seek spiritual, </a:t>
            </a:r>
            <a:r>
              <a:rPr lang="en-US" sz="3600" b="1" i="1" dirty="0" err="1" smtClean="0">
                <a:solidFill>
                  <a:schemeClr val="tx2">
                    <a:lumMod val="50000"/>
                  </a:schemeClr>
                </a:solidFill>
                <a:latin typeface="Times New Roman" panose="02020603050405020304" pitchFamily="18" charset="0"/>
                <a:cs typeface="Times New Roman" panose="02020603050405020304" pitchFamily="18" charset="0"/>
              </a:rPr>
              <a:t>saith</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our </a:t>
            </a:r>
            <a:r>
              <a:rPr lang="en-US" sz="3600" b="1" i="1" dirty="0" err="1" smtClean="0">
                <a:solidFill>
                  <a:schemeClr val="tx2">
                    <a:lumMod val="50000"/>
                  </a:schemeClr>
                </a:solidFill>
                <a:latin typeface="Times New Roman" panose="02020603050405020304" pitchFamily="18" charset="0"/>
                <a:cs typeface="Times New Roman" panose="02020603050405020304" pitchFamily="18" charset="0"/>
              </a:rPr>
              <a:t>Saviour</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 . . If we miss of this, we may knock long ere we have entrance.  To come to God and seek oil and wine, and the like things, and in the mean time to neglect the oil of grace, what a disorder is here.</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438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5750"/>
            <a:ext cx="8001000" cy="4524315"/>
          </a:xfrm>
          <a:prstGeom prst="rect">
            <a:avLst/>
          </a:prstGeom>
          <a:solidFill>
            <a:schemeClr val="accent2">
              <a:lumMod val="40000"/>
              <a:lumOff val="60000"/>
            </a:schemeClr>
          </a:solidFill>
        </p:spPr>
        <p:txBody>
          <a:bodyPr wrap="square" rtlCol="0">
            <a:spAutoFit/>
          </a:bodyPr>
          <a:lstStyle/>
          <a:p>
            <a:r>
              <a:rPr lang="en-US" sz="3600" dirty="0" smtClean="0">
                <a:solidFill>
                  <a:schemeClr val="tx2">
                    <a:lumMod val="50000"/>
                  </a:schemeClr>
                </a:solidFill>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If in this case thou be crossed, it is not because he would put thee off without hearing, but because he would teach thee a better way to speed. . . Many times God doeth beat his dearest children and put off their prayers for a long time, that he may teach them in due order what is first and principally to be desired. </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792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90550"/>
            <a:ext cx="6019800" cy="4154984"/>
          </a:xfrm>
          <a:prstGeom prst="rect">
            <a:avLst/>
          </a:prstGeom>
          <a:noFill/>
        </p:spPr>
        <p:txBody>
          <a:bodyPr wrap="square" rtlCol="0">
            <a:spAutoFit/>
          </a:bodyPr>
          <a:lstStyle/>
          <a:p>
            <a:r>
              <a:rPr lang="en-US" sz="3200" b="1" i="1" dirty="0" smtClean="0">
                <a:latin typeface="Baskerville Old Face" panose="02020602080505020303" pitchFamily="18" charset="0"/>
              </a:rPr>
              <a:t>	</a:t>
            </a:r>
            <a:r>
              <a:rPr lang="en-US" sz="4400" b="1" i="1" dirty="0" smtClean="0">
                <a:latin typeface="Baskerville Old Face" panose="02020602080505020303" pitchFamily="18" charset="0"/>
              </a:rPr>
              <a:t>This is the confidence we have in him, that if we ask anything according to his will, he </a:t>
            </a:r>
            <a:r>
              <a:rPr lang="en-US" sz="4400" b="1" i="1" dirty="0" err="1" smtClean="0">
                <a:latin typeface="Baskerville Old Face" panose="02020602080505020303" pitchFamily="18" charset="0"/>
              </a:rPr>
              <a:t>heareth</a:t>
            </a:r>
            <a:r>
              <a:rPr lang="en-US" sz="4400" b="1" i="1" dirty="0" smtClean="0">
                <a:latin typeface="Baskerville Old Face" panose="02020602080505020303" pitchFamily="18" charset="0"/>
              </a:rPr>
              <a:t> us.</a:t>
            </a:r>
          </a:p>
          <a:p>
            <a:endParaRPr lang="en-US" sz="4400" b="1" i="1" dirty="0" smtClean="0">
              <a:latin typeface="Baskerville Old Face" panose="02020602080505020303" pitchFamily="18" charset="0"/>
            </a:endParaRPr>
          </a:p>
          <a:p>
            <a:r>
              <a:rPr lang="en-US" sz="4400" b="1" i="1" dirty="0">
                <a:latin typeface="Baskerville Old Face" panose="02020602080505020303" pitchFamily="18" charset="0"/>
              </a:rPr>
              <a:t>	</a:t>
            </a:r>
            <a:r>
              <a:rPr lang="en-US" sz="4400" b="1" i="1" dirty="0" smtClean="0">
                <a:latin typeface="Baskerville Old Face" panose="02020602080505020303" pitchFamily="18" charset="0"/>
              </a:rPr>
              <a:t>	</a:t>
            </a:r>
            <a:r>
              <a:rPr lang="en-US" sz="4400" b="1" dirty="0" smtClean="0">
                <a:latin typeface="Baskerville Old Face" panose="02020602080505020303" pitchFamily="18" charset="0"/>
              </a:rPr>
              <a:t>--I John 5:14</a:t>
            </a:r>
            <a:endParaRPr lang="en-US" sz="4400" b="1" i="1" dirty="0">
              <a:latin typeface="Baskerville Old Face" panose="02020602080505020303" pitchFamily="18" charset="0"/>
            </a:endParaRPr>
          </a:p>
        </p:txBody>
      </p:sp>
    </p:spTree>
    <p:extLst>
      <p:ext uri="{BB962C8B-B14F-4D97-AF65-F5344CB8AC3E}">
        <p14:creationId xmlns:p14="http://schemas.microsoft.com/office/powerpoint/2010/main" val="394818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asilrathbone.net/potpourri/homes/England_map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8"/>
          <a:stretch/>
        </p:blipFill>
        <p:spPr bwMode="auto">
          <a:xfrm>
            <a:off x="235422" y="266132"/>
            <a:ext cx="4154475" cy="4537312"/>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a:off x="3124200" y="1200150"/>
            <a:ext cx="484632" cy="174764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3631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90550"/>
            <a:ext cx="6019800" cy="4154984"/>
          </a:xfrm>
          <a:prstGeom prst="rect">
            <a:avLst/>
          </a:prstGeom>
          <a:noFill/>
        </p:spPr>
        <p:txBody>
          <a:bodyPr wrap="square" rtlCol="0">
            <a:spAutoFit/>
          </a:bodyPr>
          <a:lstStyle/>
          <a:p>
            <a:r>
              <a:rPr lang="en-US" sz="3200" b="1" i="1" dirty="0" smtClean="0">
                <a:latin typeface="Baskerville Old Face" panose="02020602080505020303" pitchFamily="18" charset="0"/>
              </a:rPr>
              <a:t>	</a:t>
            </a:r>
            <a:r>
              <a:rPr lang="en-US" sz="4400" b="1" i="1" dirty="0" smtClean="0">
                <a:latin typeface="Baskerville Old Face" panose="02020602080505020303" pitchFamily="18" charset="0"/>
              </a:rPr>
              <a:t>And if we know that he hear us, whatsoever we ask, we know that we have the petitions that we desired of him.</a:t>
            </a:r>
          </a:p>
          <a:p>
            <a:r>
              <a:rPr lang="en-US" sz="4400" b="1" i="1" dirty="0">
                <a:latin typeface="Baskerville Old Face" panose="02020602080505020303" pitchFamily="18" charset="0"/>
              </a:rPr>
              <a:t>	</a:t>
            </a:r>
            <a:r>
              <a:rPr lang="en-US" sz="4400" b="1" i="1" dirty="0" smtClean="0">
                <a:latin typeface="Baskerville Old Face" panose="02020602080505020303" pitchFamily="18" charset="0"/>
              </a:rPr>
              <a:t>	</a:t>
            </a:r>
            <a:r>
              <a:rPr lang="en-US" sz="4400" b="1" dirty="0" smtClean="0">
                <a:latin typeface="Baskerville Old Face" panose="02020602080505020303" pitchFamily="18" charset="0"/>
              </a:rPr>
              <a:t>--I John 5:15</a:t>
            </a:r>
            <a:endParaRPr lang="en-US" sz="4400" b="1" i="1" dirty="0">
              <a:latin typeface="Baskerville Old Face" panose="02020602080505020303" pitchFamily="18" charset="0"/>
            </a:endParaRPr>
          </a:p>
        </p:txBody>
      </p:sp>
    </p:spTree>
    <p:extLst>
      <p:ext uri="{BB962C8B-B14F-4D97-AF65-F5344CB8AC3E}">
        <p14:creationId xmlns:p14="http://schemas.microsoft.com/office/powerpoint/2010/main" val="1813982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chard Sib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3350"/>
            <a:ext cx="3894285"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36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docbrown.info/docspics/eastern/cambridge/P3114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39" y="209550"/>
            <a:ext cx="4775201" cy="3581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019550"/>
            <a:ext cx="7010400" cy="707886"/>
          </a:xfrm>
          <a:prstGeom prst="rect">
            <a:avLst/>
          </a:prstGeom>
          <a:noFill/>
        </p:spPr>
        <p:txBody>
          <a:bodyPr wrap="square" rtlCol="0">
            <a:spAutoFit/>
          </a:bodyPr>
          <a:lstStyle/>
          <a:p>
            <a:r>
              <a:rPr lang="en-US" sz="4000" dirty="0" smtClean="0">
                <a:latin typeface="Baskerville Old Face" panose="02020602080505020303" pitchFamily="18" charset="0"/>
              </a:rPr>
              <a:t>Holy Trinity   Cambridge</a:t>
            </a:r>
            <a:endParaRPr lang="en-US" sz="4000" dirty="0">
              <a:latin typeface="Baskerville Old Face" panose="02020602080505020303" pitchFamily="18" charset="0"/>
            </a:endParaRPr>
          </a:p>
        </p:txBody>
      </p:sp>
    </p:spTree>
    <p:extLst>
      <p:ext uri="{BB962C8B-B14F-4D97-AF65-F5344CB8AC3E}">
        <p14:creationId xmlns:p14="http://schemas.microsoft.com/office/powerpoint/2010/main" val="3475824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848600" cy="3785652"/>
          </a:xfrm>
          <a:prstGeom prst="rect">
            <a:avLst/>
          </a:prstGeom>
          <a:noFill/>
        </p:spPr>
        <p:txBody>
          <a:bodyPr wrap="square" rtlCol="0">
            <a:spAutoFit/>
          </a:bodyPr>
          <a:lstStyle/>
          <a:p>
            <a:r>
              <a:rPr lang="en-US" sz="4000" b="1" i="1" dirty="0" smtClean="0">
                <a:solidFill>
                  <a:schemeClr val="accent2">
                    <a:lumMod val="50000"/>
                  </a:schemeClr>
                </a:solidFill>
              </a:rPr>
              <a:t>No writings in practical theology seem to have been so much read in the mid-seventeenth century among the pious English middle classes as those of </a:t>
            </a:r>
            <a:r>
              <a:rPr lang="en-US" sz="4000" b="1" i="1" dirty="0" err="1" smtClean="0">
                <a:solidFill>
                  <a:schemeClr val="accent2">
                    <a:lumMod val="50000"/>
                  </a:schemeClr>
                </a:solidFill>
              </a:rPr>
              <a:t>Sibbes</a:t>
            </a:r>
            <a:r>
              <a:rPr lang="en-US" sz="4000" b="1" i="1" dirty="0" smtClean="0">
                <a:solidFill>
                  <a:schemeClr val="accent2">
                    <a:lumMod val="50000"/>
                  </a:schemeClr>
                </a:solidFill>
              </a:rPr>
              <a:t> </a:t>
            </a:r>
          </a:p>
          <a:p>
            <a:r>
              <a:rPr lang="en-US" sz="4000" b="1" i="1" dirty="0">
                <a:solidFill>
                  <a:schemeClr val="accent2">
                    <a:lumMod val="50000"/>
                  </a:schemeClr>
                </a:solidFill>
              </a:rPr>
              <a:t>	</a:t>
            </a:r>
            <a:r>
              <a:rPr lang="en-US" sz="4000" b="1" i="1" dirty="0" smtClean="0">
                <a:solidFill>
                  <a:schemeClr val="accent2">
                    <a:lumMod val="50000"/>
                  </a:schemeClr>
                </a:solidFill>
              </a:rPr>
              <a:t>		      --</a:t>
            </a:r>
            <a:r>
              <a:rPr lang="en-US" sz="4000" dirty="0" smtClean="0">
                <a:solidFill>
                  <a:schemeClr val="accent2">
                    <a:lumMod val="50000"/>
                  </a:schemeClr>
                </a:solidFill>
              </a:rPr>
              <a:t>David Masson</a:t>
            </a:r>
            <a:endParaRPr lang="en-US" sz="4000" dirty="0">
              <a:solidFill>
                <a:schemeClr val="accent2">
                  <a:lumMod val="50000"/>
                </a:schemeClr>
              </a:solidFill>
            </a:endParaRPr>
          </a:p>
        </p:txBody>
      </p:sp>
    </p:spTree>
    <p:extLst>
      <p:ext uri="{BB962C8B-B14F-4D97-AF65-F5344CB8AC3E}">
        <p14:creationId xmlns:p14="http://schemas.microsoft.com/office/powerpoint/2010/main" val="4186429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rylandscollections.files.wordpress.com/2013/10/image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3350"/>
            <a:ext cx="3537902" cy="4824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238750"/>
            <a:ext cx="4800600" cy="1754326"/>
          </a:xfrm>
          <a:prstGeom prst="rect">
            <a:avLst/>
          </a:prstGeom>
          <a:noFill/>
        </p:spPr>
        <p:txBody>
          <a:bodyPr wrap="square" rtlCol="0">
            <a:spAutoFit/>
          </a:bodyPr>
          <a:lstStyle/>
          <a:p>
            <a:r>
              <a:rPr lang="en-US" dirty="0"/>
              <a:t>This Northern Congregational College copy (R217058) of a sermon of the Puritan divine Richard </a:t>
            </a:r>
            <a:r>
              <a:rPr lang="en-US" dirty="0" err="1"/>
              <a:t>Sibbes’s</a:t>
            </a:r>
            <a:r>
              <a:rPr lang="en-US" dirty="0"/>
              <a:t> </a:t>
            </a:r>
            <a:r>
              <a:rPr lang="en-US" i="1" dirty="0"/>
              <a:t>Light from heaven</a:t>
            </a:r>
            <a:r>
              <a:rPr lang="en-US" dirty="0"/>
              <a:t>, 1638, (VLS record 35118, item 45082), contains extensive 17th-century annotations and pen trials throughout.</a:t>
            </a:r>
          </a:p>
        </p:txBody>
      </p:sp>
    </p:spTree>
    <p:extLst>
      <p:ext uri="{BB962C8B-B14F-4D97-AF65-F5344CB8AC3E}">
        <p14:creationId xmlns:p14="http://schemas.microsoft.com/office/powerpoint/2010/main" val="3248289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hepuritans.files.wordpress.com/2010/12/img_39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91051"/>
            <a:ext cx="9487107"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52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848600" cy="3785652"/>
          </a:xfrm>
          <a:prstGeom prst="rect">
            <a:avLst/>
          </a:prstGeom>
          <a:noFill/>
        </p:spPr>
        <p:txBody>
          <a:bodyPr wrap="square" rtlCol="0">
            <a:spAutoFit/>
          </a:bodyPr>
          <a:lstStyle/>
          <a:p>
            <a:r>
              <a:rPr lang="en-US" sz="4800" b="1" i="1" dirty="0" smtClean="0">
                <a:solidFill>
                  <a:schemeClr val="tx2">
                    <a:lumMod val="50000"/>
                  </a:schemeClr>
                </a:solidFill>
              </a:rPr>
              <a:t>Satan gives Adam an apple, and takes away Paradise. </a:t>
            </a:r>
          </a:p>
          <a:p>
            <a:r>
              <a:rPr lang="en-US" sz="4800" b="1" i="1" dirty="0" smtClean="0">
                <a:solidFill>
                  <a:schemeClr val="tx2">
                    <a:lumMod val="50000"/>
                  </a:schemeClr>
                </a:solidFill>
              </a:rPr>
              <a:t>Therefore, in all temptations, let us consider not what he offers, but what we shall lose. </a:t>
            </a:r>
            <a:endParaRPr lang="en-US" sz="4800" b="1" i="1" dirty="0">
              <a:solidFill>
                <a:schemeClr val="tx2">
                  <a:lumMod val="50000"/>
                </a:schemeClr>
              </a:solidFill>
            </a:endParaRPr>
          </a:p>
        </p:txBody>
      </p:sp>
    </p:spTree>
    <p:extLst>
      <p:ext uri="{BB962C8B-B14F-4D97-AF65-F5344CB8AC3E}">
        <p14:creationId xmlns:p14="http://schemas.microsoft.com/office/powerpoint/2010/main" val="418642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848600" cy="1569660"/>
          </a:xfrm>
          <a:prstGeom prst="rect">
            <a:avLst/>
          </a:prstGeom>
          <a:noFill/>
        </p:spPr>
        <p:txBody>
          <a:bodyPr wrap="square" rtlCol="0">
            <a:spAutoFit/>
          </a:bodyPr>
          <a:lstStyle/>
          <a:p>
            <a:r>
              <a:rPr lang="en-US" sz="4800" b="1" i="1" dirty="0" smtClean="0">
                <a:solidFill>
                  <a:schemeClr val="tx2">
                    <a:lumMod val="50000"/>
                  </a:schemeClr>
                </a:solidFill>
              </a:rPr>
              <a:t>There is more mercy in Christ than sin in us.</a:t>
            </a:r>
            <a:endParaRPr lang="en-US" sz="4800" b="1" i="1" dirty="0">
              <a:solidFill>
                <a:schemeClr val="tx2">
                  <a:lumMod val="50000"/>
                </a:schemeClr>
              </a:solidFill>
            </a:endParaRPr>
          </a:p>
        </p:txBody>
      </p:sp>
    </p:spTree>
    <p:extLst>
      <p:ext uri="{BB962C8B-B14F-4D97-AF65-F5344CB8AC3E}">
        <p14:creationId xmlns:p14="http://schemas.microsoft.com/office/powerpoint/2010/main" val="358027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848600" cy="1569660"/>
          </a:xfrm>
          <a:prstGeom prst="rect">
            <a:avLst/>
          </a:prstGeom>
          <a:noFill/>
        </p:spPr>
        <p:txBody>
          <a:bodyPr wrap="square" rtlCol="0">
            <a:spAutoFit/>
          </a:bodyPr>
          <a:lstStyle/>
          <a:p>
            <a:r>
              <a:rPr lang="en-US" sz="4800" b="1" i="1" dirty="0" smtClean="0">
                <a:solidFill>
                  <a:schemeClr val="tx2">
                    <a:lumMod val="50000"/>
                  </a:schemeClr>
                </a:solidFill>
              </a:rPr>
              <a:t>Godly friends are walking sermons.</a:t>
            </a:r>
            <a:endParaRPr lang="en-US" sz="4800" b="1" i="1" dirty="0">
              <a:solidFill>
                <a:schemeClr val="tx2">
                  <a:lumMod val="50000"/>
                </a:schemeClr>
              </a:solidFill>
            </a:endParaRPr>
          </a:p>
        </p:txBody>
      </p:sp>
    </p:spTree>
    <p:extLst>
      <p:ext uri="{BB962C8B-B14F-4D97-AF65-F5344CB8AC3E}">
        <p14:creationId xmlns:p14="http://schemas.microsoft.com/office/powerpoint/2010/main" val="4186429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185</Words>
  <Application>Microsoft Office PowerPoint</Application>
  <PresentationFormat>On-screen Show (16:9)</PresentationFormat>
  <Paragraphs>39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21</cp:revision>
  <dcterms:created xsi:type="dcterms:W3CDTF">2015-05-06T14:29:49Z</dcterms:created>
  <dcterms:modified xsi:type="dcterms:W3CDTF">2015-05-14T12:44:33Z</dcterms:modified>
</cp:coreProperties>
</file>