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378" r:id="rId3"/>
    <p:sldId id="341" r:id="rId4"/>
    <p:sldId id="340" r:id="rId5"/>
    <p:sldId id="339" r:id="rId6"/>
    <p:sldId id="280" r:id="rId7"/>
    <p:sldId id="281" r:id="rId8"/>
    <p:sldId id="282" r:id="rId9"/>
    <p:sldId id="338" r:id="rId10"/>
    <p:sldId id="371" r:id="rId11"/>
    <p:sldId id="277" r:id="rId12"/>
    <p:sldId id="315" r:id="rId13"/>
    <p:sldId id="357" r:id="rId14"/>
    <p:sldId id="362" r:id="rId15"/>
    <p:sldId id="358" r:id="rId16"/>
    <p:sldId id="359" r:id="rId17"/>
    <p:sldId id="360" r:id="rId18"/>
    <p:sldId id="361" r:id="rId19"/>
    <p:sldId id="363" r:id="rId20"/>
    <p:sldId id="356" r:id="rId21"/>
    <p:sldId id="364" r:id="rId22"/>
    <p:sldId id="365" r:id="rId23"/>
    <p:sldId id="366" r:id="rId24"/>
    <p:sldId id="344" r:id="rId25"/>
    <p:sldId id="367" r:id="rId26"/>
    <p:sldId id="342" r:id="rId27"/>
    <p:sldId id="368" r:id="rId28"/>
    <p:sldId id="343" r:id="rId29"/>
    <p:sldId id="369" r:id="rId30"/>
    <p:sldId id="345" r:id="rId31"/>
    <p:sldId id="346" r:id="rId32"/>
    <p:sldId id="347" r:id="rId33"/>
    <p:sldId id="370" r:id="rId34"/>
    <p:sldId id="276" r:id="rId35"/>
    <p:sldId id="373" r:id="rId36"/>
    <p:sldId id="350" r:id="rId37"/>
    <p:sldId id="260"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1" y="-29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16473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282081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24781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196848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85167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707B95-5053-49CB-ACF2-82ACC0C9AC05}"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25371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707B95-5053-49CB-ACF2-82ACC0C9AC05}" type="datetimeFigureOut">
              <a:rPr lang="en-US" smtClean="0"/>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150986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707B95-5053-49CB-ACF2-82ACC0C9AC05}" type="datetimeFigureOut">
              <a:rPr lang="en-US" smtClean="0"/>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15458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07B95-5053-49CB-ACF2-82ACC0C9AC05}" type="datetimeFigureOut">
              <a:rPr lang="en-US" smtClean="0"/>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70394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07B95-5053-49CB-ACF2-82ACC0C9AC05}"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253265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07B95-5053-49CB-ACF2-82ACC0C9AC05}"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07860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0707B95-5053-49CB-ACF2-82ACC0C9AC05}" type="datetimeFigureOut">
              <a:rPr lang="en-US" smtClean="0"/>
              <a:t>5/14/2015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B1DE99-FE8C-4AD6-B318-DEB54A3BD5AB}" type="slidenum">
              <a:rPr lang="en-US" smtClean="0"/>
              <a:t>‹#›</a:t>
            </a:fld>
            <a:endParaRPr lang="en-US"/>
          </a:p>
        </p:txBody>
      </p:sp>
    </p:spTree>
    <p:extLst>
      <p:ext uri="{BB962C8B-B14F-4D97-AF65-F5344CB8AC3E}">
        <p14:creationId xmlns:p14="http://schemas.microsoft.com/office/powerpoint/2010/main" val="74825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chard Sibbes (Sibbs, Sibs), by John Payne, circa 1635 - NPG D10733 - © National Portrait Gallery,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38" y="131075"/>
            <a:ext cx="3020052" cy="4574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4621" y="5238750"/>
            <a:ext cx="6553200" cy="1754326"/>
          </a:xfrm>
          <a:prstGeom prst="rect">
            <a:avLst/>
          </a:prstGeom>
          <a:noFill/>
        </p:spPr>
        <p:txBody>
          <a:bodyPr wrap="square" rtlCol="0">
            <a:spAutoFit/>
          </a:bodyPr>
          <a:lstStyle/>
          <a:p>
            <a:r>
              <a:rPr lang="en-US" b="1" dirty="0"/>
              <a:t>Richard </a:t>
            </a:r>
            <a:r>
              <a:rPr lang="en-US" b="1" dirty="0" err="1"/>
              <a:t>Sibbes</a:t>
            </a:r>
            <a:r>
              <a:rPr lang="en-US" b="1" dirty="0"/>
              <a:t> (</a:t>
            </a:r>
            <a:r>
              <a:rPr lang="en-US" b="1" dirty="0" err="1"/>
              <a:t>Sibbs</a:t>
            </a:r>
            <a:r>
              <a:rPr lang="en-US" b="1" dirty="0"/>
              <a:t>, Sibs)</a:t>
            </a:r>
          </a:p>
          <a:p>
            <a:r>
              <a:rPr lang="en-US" dirty="0"/>
              <a:t>by John Payne</a:t>
            </a:r>
            <a:br>
              <a:rPr lang="en-US" dirty="0"/>
            </a:br>
            <a:r>
              <a:rPr lang="en-US" dirty="0"/>
              <a:t>line engraving, circa 1635</a:t>
            </a:r>
            <a:br>
              <a:rPr lang="en-US" dirty="0"/>
            </a:br>
            <a:r>
              <a:rPr lang="en-US" dirty="0"/>
              <a:t>7 3/8 in. x 4 7/8 in. (188 mm x 124 mm) paper size</a:t>
            </a:r>
            <a:br>
              <a:rPr lang="en-US" dirty="0"/>
            </a:br>
            <a:r>
              <a:rPr lang="en-US" dirty="0" smtClean="0"/>
              <a:t>National Portrait Gallery </a:t>
            </a:r>
            <a:r>
              <a:rPr lang="en-US" dirty="0"/>
              <a:t>D10733</a:t>
            </a:r>
          </a:p>
          <a:p>
            <a:endParaRPr lang="en-US" dirty="0"/>
          </a:p>
        </p:txBody>
      </p:sp>
      <p:sp>
        <p:nvSpPr>
          <p:cNvPr id="3" name="TextBox 2"/>
          <p:cNvSpPr txBox="1"/>
          <p:nvPr/>
        </p:nvSpPr>
        <p:spPr>
          <a:xfrm>
            <a:off x="3429000" y="514351"/>
            <a:ext cx="5715000" cy="707886"/>
          </a:xfrm>
          <a:prstGeom prst="rect">
            <a:avLst/>
          </a:prstGeom>
          <a:noFill/>
        </p:spPr>
        <p:txBody>
          <a:bodyPr wrap="square" rtlCol="0">
            <a:spAutoFit/>
          </a:bodyPr>
          <a:lstStyle/>
          <a:p>
            <a:r>
              <a:rPr lang="en-US" sz="4000" b="1" dirty="0" smtClean="0">
                <a:solidFill>
                  <a:schemeClr val="tx2">
                    <a:lumMod val="50000"/>
                  </a:schemeClr>
                </a:solidFill>
              </a:rPr>
              <a:t> Richard </a:t>
            </a:r>
            <a:r>
              <a:rPr lang="en-US" sz="4000" b="1" dirty="0" err="1" smtClean="0">
                <a:solidFill>
                  <a:schemeClr val="tx2">
                    <a:lumMod val="50000"/>
                  </a:schemeClr>
                </a:solidFill>
              </a:rPr>
              <a:t>Sibbes</a:t>
            </a:r>
            <a:r>
              <a:rPr lang="en-US" sz="4000" b="1" dirty="0" smtClean="0">
                <a:solidFill>
                  <a:schemeClr val="tx2">
                    <a:lumMod val="50000"/>
                  </a:schemeClr>
                </a:solidFill>
              </a:rPr>
              <a:t> </a:t>
            </a:r>
            <a:r>
              <a:rPr lang="en-US" sz="3200" dirty="0" smtClean="0">
                <a:solidFill>
                  <a:schemeClr val="tx2">
                    <a:lumMod val="50000"/>
                  </a:schemeClr>
                </a:solidFill>
              </a:rPr>
              <a:t>(1577-1635)</a:t>
            </a:r>
            <a:endParaRPr lang="en-US" sz="3200" dirty="0">
              <a:solidFill>
                <a:schemeClr val="tx2">
                  <a:lumMod val="50000"/>
                </a:schemeClr>
              </a:solidFill>
            </a:endParaRPr>
          </a:p>
        </p:txBody>
      </p:sp>
    </p:spTree>
    <p:extLst>
      <p:ext uri="{BB962C8B-B14F-4D97-AF65-F5344CB8AC3E}">
        <p14:creationId xmlns:p14="http://schemas.microsoft.com/office/powerpoint/2010/main" val="1118814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1815882"/>
          </a:xfrm>
          <a:prstGeom prst="rect">
            <a:avLst/>
          </a:prstGeom>
          <a:noFill/>
        </p:spPr>
        <p:txBody>
          <a:bodyPr wrap="square" rtlCol="0">
            <a:spAutoFit/>
          </a:bodyPr>
          <a:lstStyle/>
          <a:p>
            <a:r>
              <a:rPr lang="en-US" sz="3200" dirty="0" smtClean="0">
                <a:latin typeface="Old English Text MT" panose="03040902040508030806" pitchFamily="66" charset="0"/>
              </a:rPr>
              <a:t>  </a:t>
            </a:r>
            <a:r>
              <a:rPr lang="en-US" sz="4000" dirty="0" smtClean="0">
                <a:latin typeface="Old English Text MT" panose="03040902040508030806" pitchFamily="66" charset="0"/>
              </a:rPr>
              <a:t> </a:t>
            </a:r>
          </a:p>
          <a:p>
            <a:endParaRPr lang="en-US" sz="3200" dirty="0">
              <a:latin typeface="Old English Text MT" panose="03040902040508030806" pitchFamily="66" charset="0"/>
            </a:endParaRPr>
          </a:p>
          <a:p>
            <a:r>
              <a:rPr lang="en-US" sz="3200" dirty="0" smtClean="0">
                <a:latin typeface="Old English Text MT" panose="03040902040508030806" pitchFamily="66" charset="0"/>
              </a:rPr>
              <a:t>           </a:t>
            </a:r>
            <a:r>
              <a:rPr lang="en-US" sz="4000" dirty="0" smtClean="0">
                <a:latin typeface="Old English Text MT" panose="03040902040508030806" pitchFamily="66" charset="0"/>
              </a:rPr>
              <a:t>Matthew 7:7-10 ???</a:t>
            </a:r>
            <a:endParaRPr lang="en-US" sz="4000" dirty="0">
              <a:latin typeface="Old English Text MT" panose="03040902040508030806" pitchFamily="66" charset="0"/>
            </a:endParaRPr>
          </a:p>
        </p:txBody>
      </p:sp>
    </p:spTree>
    <p:extLst>
      <p:ext uri="{BB962C8B-B14F-4D97-AF65-F5344CB8AC3E}">
        <p14:creationId xmlns:p14="http://schemas.microsoft.com/office/powerpoint/2010/main" val="7095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1692771"/>
          </a:xfrm>
          <a:prstGeom prst="rect">
            <a:avLst/>
          </a:prstGeom>
          <a:noFill/>
        </p:spPr>
        <p:txBody>
          <a:bodyPr wrap="square" rtlCol="0">
            <a:spAutoFit/>
          </a:bodyPr>
          <a:lstStyle/>
          <a:p>
            <a:r>
              <a:rPr lang="en-US" sz="3200" dirty="0" smtClean="0">
                <a:latin typeface="Old English Text MT" panose="03040902040508030806" pitchFamily="66" charset="0"/>
              </a:rPr>
              <a:t>  </a:t>
            </a:r>
            <a:r>
              <a:rPr lang="en-US" sz="4000" dirty="0" smtClean="0">
                <a:latin typeface="Old English Text MT" panose="03040902040508030806" pitchFamily="66" charset="0"/>
              </a:rPr>
              <a:t>The Knot of Prayer Loosed </a:t>
            </a:r>
          </a:p>
          <a:p>
            <a:endParaRPr lang="en-US" sz="3200" dirty="0">
              <a:latin typeface="Old English Text MT" panose="03040902040508030806" pitchFamily="66" charset="0"/>
            </a:endParaRPr>
          </a:p>
          <a:p>
            <a:r>
              <a:rPr lang="en-US" sz="3200" dirty="0" smtClean="0">
                <a:latin typeface="Old English Text MT" panose="03040902040508030806" pitchFamily="66" charset="0"/>
              </a:rPr>
              <a:t>                 </a:t>
            </a:r>
            <a:r>
              <a:rPr lang="en-US" sz="2800" dirty="0" smtClean="0">
                <a:latin typeface="Old English Text MT" panose="03040902040508030806" pitchFamily="66" charset="0"/>
              </a:rPr>
              <a:t>Matthew 7:7-10</a:t>
            </a:r>
            <a:endParaRPr lang="en-US" sz="2800" dirty="0">
              <a:latin typeface="Old English Text MT" panose="03040902040508030806" pitchFamily="66" charset="0"/>
            </a:endParaRPr>
          </a:p>
        </p:txBody>
      </p:sp>
    </p:spTree>
    <p:extLst>
      <p:ext uri="{BB962C8B-B14F-4D97-AF65-F5344CB8AC3E}">
        <p14:creationId xmlns:p14="http://schemas.microsoft.com/office/powerpoint/2010/main" val="338490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1261884"/>
          </a:xfrm>
          <a:prstGeom prst="rect">
            <a:avLst/>
          </a:prstGeom>
          <a:noFill/>
        </p:spPr>
        <p:txBody>
          <a:bodyPr wrap="square" rtlCol="0">
            <a:spAutoFit/>
          </a:bodyPr>
          <a:lstStyle/>
          <a:p>
            <a:pPr marL="514350" indent="-514350">
              <a:buAutoNum type="arabicParenBoth"/>
            </a:pPr>
            <a:r>
              <a:rPr lang="en-US" sz="3600" b="1" dirty="0" smtClean="0">
                <a:latin typeface="Times New Roman" panose="02020603050405020304" pitchFamily="18" charset="0"/>
                <a:cs typeface="Times New Roman" panose="02020603050405020304" pitchFamily="18" charset="0"/>
              </a:rPr>
              <a:t> Conditions on our part</a:t>
            </a:r>
          </a:p>
          <a:p>
            <a:endParaRPr 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878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1200329"/>
          </a:xfrm>
          <a:prstGeom prst="rect">
            <a:avLst/>
          </a:prstGeom>
          <a:noFill/>
        </p:spPr>
        <p:txBody>
          <a:bodyPr wrap="square" rtlCol="0">
            <a:spAutoFit/>
          </a:bodyPr>
          <a:lstStyle/>
          <a:p>
            <a:pPr marL="514350" indent="-514350">
              <a:buAutoNum type="arabicParenBoth"/>
            </a:pP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Conditions on our part</a:t>
            </a:r>
          </a:p>
          <a:p>
            <a:r>
              <a:rPr lang="en-US" sz="3600" b="1" dirty="0" smtClean="0">
                <a:latin typeface="Times New Roman" panose="02020603050405020304" pitchFamily="18" charset="0"/>
                <a:cs typeface="Times New Roman" panose="02020603050405020304" pitchFamily="18" charset="0"/>
              </a:rPr>
              <a:t>(2) Limitations on God’s part</a:t>
            </a:r>
          </a:p>
        </p:txBody>
      </p:sp>
    </p:spTree>
    <p:extLst>
      <p:ext uri="{BB962C8B-B14F-4D97-AF65-F5344CB8AC3E}">
        <p14:creationId xmlns:p14="http://schemas.microsoft.com/office/powerpoint/2010/main" val="218524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2185214"/>
          </a:xfrm>
          <a:prstGeom prst="rect">
            <a:avLst/>
          </a:prstGeom>
          <a:noFill/>
        </p:spPr>
        <p:txBody>
          <a:bodyPr wrap="square" rtlCol="0">
            <a:spAutoFit/>
          </a:bodyPr>
          <a:lstStyle/>
          <a:p>
            <a:pPr marL="514350" indent="-514350">
              <a:buAutoNum type="arabicParenBoth"/>
            </a:pP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Conditions on our part</a:t>
            </a:r>
          </a:p>
          <a:p>
            <a:r>
              <a:rPr lang="en-US" sz="3600" b="1" dirty="0" smtClean="0">
                <a:latin typeface="Times New Roman" panose="02020603050405020304" pitchFamily="18" charset="0"/>
                <a:cs typeface="Times New Roman" panose="02020603050405020304" pitchFamily="18" charset="0"/>
              </a:rPr>
              <a:t>(2) Limitations on God’s part</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--The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quality</a:t>
            </a:r>
            <a:r>
              <a:rPr lang="en-US" sz="3200" b="1" dirty="0" smtClean="0">
                <a:latin typeface="Times New Roman" panose="02020603050405020304" pitchFamily="18" charset="0"/>
                <a:cs typeface="Times New Roman" panose="02020603050405020304" pitchFamily="18" charset="0"/>
              </a:rPr>
              <a:t> of the thing</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783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646331"/>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Romans 8:28</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985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2308324"/>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Romans 8:28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Therefore, that which cannot be unto thee for good is not intended, nor ever shall be given, if God do love thee. . . </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784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4524315"/>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Romans 8:28   </a:t>
            </a:r>
            <a:r>
              <a:rPr lang="en-US" sz="3600" i="1" dirty="0" smtClean="0">
                <a:solidFill>
                  <a:schemeClr val="tx2">
                    <a:lumMod val="50000"/>
                  </a:schemeClr>
                </a:solidFill>
                <a:latin typeface="Times New Roman" panose="02020603050405020304" pitchFamily="18" charset="0"/>
                <a:cs typeface="Times New Roman" panose="02020603050405020304" pitchFamily="18" charset="0"/>
              </a:rPr>
              <a:t>Therefore, that which cannot be unto thee for good is not intended, nor ever shall be given, if God do love thee</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 . . As we see fathers will keep from their children knives, burning sticks, and all such sharp and dangerous things, not because they love them not, but because they love them so much. </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207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2554545"/>
          </a:xfrm>
          <a:prstGeom prst="rect">
            <a:avLst/>
          </a:prstGeom>
          <a:noFill/>
        </p:spPr>
        <p:txBody>
          <a:bodyPr wrap="square" rtlCol="0">
            <a:spAutoFit/>
          </a:bodyPr>
          <a:lstStyle/>
          <a:p>
            <a:pPr marL="514350" indent="-514350">
              <a:buAutoNum type="arabicParenBoth"/>
            </a:pPr>
            <a:r>
              <a:rPr lang="en-US" sz="3200" dirty="0" smtClean="0">
                <a:latin typeface="Times New Roman" panose="02020603050405020304" pitchFamily="18" charset="0"/>
                <a:cs typeface="Times New Roman" panose="02020603050405020304" pitchFamily="18" charset="0"/>
              </a:rPr>
              <a:t>Conditions on our part</a:t>
            </a:r>
          </a:p>
          <a:p>
            <a:r>
              <a:rPr lang="en-US" sz="3200" b="1" dirty="0" smtClean="0">
                <a:latin typeface="Times New Roman" panose="02020603050405020304" pitchFamily="18" charset="0"/>
                <a:cs typeface="Times New Roman" panose="02020603050405020304" pitchFamily="18" charset="0"/>
              </a:rPr>
              <a:t>(2) Limitations on God’s part</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quality</a:t>
            </a:r>
            <a:r>
              <a:rPr lang="en-US" sz="3200" dirty="0" smtClean="0">
                <a:latin typeface="Times New Roman" panose="02020603050405020304" pitchFamily="18" charset="0"/>
                <a:cs typeface="Times New Roman" panose="02020603050405020304" pitchFamily="18" charset="0"/>
              </a:rPr>
              <a:t> of the thing</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--The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timing</a:t>
            </a:r>
            <a:r>
              <a:rPr lang="en-US" sz="3200" b="1" dirty="0" smtClean="0">
                <a:latin typeface="Times New Roman" panose="02020603050405020304" pitchFamily="18" charset="0"/>
                <a:cs typeface="Times New Roman" panose="02020603050405020304" pitchFamily="18" charset="0"/>
              </a:rPr>
              <a:t> for the thing</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403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646331"/>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b="1" dirty="0" smtClean="0">
                <a:solidFill>
                  <a:schemeClr val="tx2">
                    <a:lumMod val="50000"/>
                  </a:schemeClr>
                </a:solidFill>
                <a:latin typeface="Times New Roman" panose="02020603050405020304" pitchFamily="18" charset="0"/>
                <a:cs typeface="Times New Roman" panose="02020603050405020304" pitchFamily="18" charset="0"/>
              </a:rPr>
              <a:t>Abraham’s experience (Gen. 22:14)</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18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chard Sibbes (Sibbs, Sibs), by John Payne, circa 1635 - NPG D10733 - © National Portrait Gallery,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38" y="131075"/>
            <a:ext cx="3020052" cy="4574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4621" y="5238750"/>
            <a:ext cx="6553200" cy="1754326"/>
          </a:xfrm>
          <a:prstGeom prst="rect">
            <a:avLst/>
          </a:prstGeom>
          <a:noFill/>
        </p:spPr>
        <p:txBody>
          <a:bodyPr wrap="square" rtlCol="0">
            <a:spAutoFit/>
          </a:bodyPr>
          <a:lstStyle/>
          <a:p>
            <a:r>
              <a:rPr lang="en-US" b="1" dirty="0"/>
              <a:t>Richard </a:t>
            </a:r>
            <a:r>
              <a:rPr lang="en-US" b="1" dirty="0" err="1"/>
              <a:t>Sibbes</a:t>
            </a:r>
            <a:r>
              <a:rPr lang="en-US" b="1" dirty="0"/>
              <a:t> (</a:t>
            </a:r>
            <a:r>
              <a:rPr lang="en-US" b="1" dirty="0" err="1"/>
              <a:t>Sibbs</a:t>
            </a:r>
            <a:r>
              <a:rPr lang="en-US" b="1" dirty="0"/>
              <a:t>, Sibs)</a:t>
            </a:r>
          </a:p>
          <a:p>
            <a:r>
              <a:rPr lang="en-US" dirty="0"/>
              <a:t>by John Payne</a:t>
            </a:r>
            <a:br>
              <a:rPr lang="en-US" dirty="0"/>
            </a:br>
            <a:r>
              <a:rPr lang="en-US" dirty="0"/>
              <a:t>line engraving, circa 1635</a:t>
            </a:r>
            <a:br>
              <a:rPr lang="en-US" dirty="0"/>
            </a:br>
            <a:r>
              <a:rPr lang="en-US" dirty="0"/>
              <a:t>7 3/8 in. x 4 7/8 in. (188 mm x 124 mm) paper size</a:t>
            </a:r>
            <a:br>
              <a:rPr lang="en-US" dirty="0"/>
            </a:br>
            <a:r>
              <a:rPr lang="en-US" dirty="0" smtClean="0"/>
              <a:t>National Portrait Gallery </a:t>
            </a:r>
            <a:r>
              <a:rPr lang="en-US" dirty="0"/>
              <a:t>D10733</a:t>
            </a:r>
          </a:p>
          <a:p>
            <a:endParaRPr lang="en-US" dirty="0"/>
          </a:p>
        </p:txBody>
      </p:sp>
      <p:sp>
        <p:nvSpPr>
          <p:cNvPr id="3" name="TextBox 2"/>
          <p:cNvSpPr txBox="1"/>
          <p:nvPr/>
        </p:nvSpPr>
        <p:spPr>
          <a:xfrm>
            <a:off x="3429000" y="514351"/>
            <a:ext cx="5715000" cy="707886"/>
          </a:xfrm>
          <a:prstGeom prst="rect">
            <a:avLst/>
          </a:prstGeom>
          <a:noFill/>
        </p:spPr>
        <p:txBody>
          <a:bodyPr wrap="square" rtlCol="0">
            <a:spAutoFit/>
          </a:bodyPr>
          <a:lstStyle/>
          <a:p>
            <a:r>
              <a:rPr lang="en-US" sz="4000" b="1" dirty="0" smtClean="0">
                <a:solidFill>
                  <a:schemeClr val="tx2">
                    <a:lumMod val="50000"/>
                  </a:schemeClr>
                </a:solidFill>
              </a:rPr>
              <a:t> Richard </a:t>
            </a:r>
            <a:r>
              <a:rPr lang="en-US" sz="4000" b="1" dirty="0" err="1" smtClean="0">
                <a:solidFill>
                  <a:schemeClr val="tx2">
                    <a:lumMod val="50000"/>
                  </a:schemeClr>
                </a:solidFill>
              </a:rPr>
              <a:t>Sibbes</a:t>
            </a:r>
            <a:r>
              <a:rPr lang="en-US" sz="4000" b="1" dirty="0" smtClean="0">
                <a:solidFill>
                  <a:schemeClr val="tx2">
                    <a:lumMod val="50000"/>
                  </a:schemeClr>
                </a:solidFill>
              </a:rPr>
              <a:t> </a:t>
            </a:r>
            <a:r>
              <a:rPr lang="en-US" sz="3200" dirty="0" smtClean="0">
                <a:solidFill>
                  <a:schemeClr val="tx2">
                    <a:lumMod val="50000"/>
                  </a:schemeClr>
                </a:solidFill>
              </a:rPr>
              <a:t>(1577-1635)</a:t>
            </a:r>
            <a:endParaRPr lang="en-US" sz="3200" dirty="0">
              <a:solidFill>
                <a:schemeClr val="tx2">
                  <a:lumMod val="50000"/>
                </a:schemeClr>
              </a:solidFill>
            </a:endParaRPr>
          </a:p>
        </p:txBody>
      </p:sp>
      <p:pic>
        <p:nvPicPr>
          <p:cNvPr id="1026" name="Picture 2" descr="http://upload.wikimedia.org/wikipedia/commons/a/af/Darnley_stage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352550"/>
            <a:ext cx="1510460" cy="2209800"/>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7/72/James_I_of_England_by_Daniel_Myte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2821" y="1733550"/>
            <a:ext cx="1685785" cy="2438400"/>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1/1c/Charles_I_by_Daniel_Myte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0567" y="2210744"/>
            <a:ext cx="1651379" cy="2703212"/>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925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1754326"/>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Even in the  most desperate cases we should not despair, but hope against hope, as he did.</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82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3662541"/>
          </a:xfrm>
          <a:prstGeom prst="rect">
            <a:avLst/>
          </a:prstGeom>
          <a:noFill/>
        </p:spPr>
        <p:txBody>
          <a:bodyPr wrap="square" rtlCol="0">
            <a:spAutoFit/>
          </a:bodyPr>
          <a:lstStyle/>
          <a:p>
            <a:pPr marL="514350" indent="-514350">
              <a:buAutoNum type="arabicParenBoth"/>
            </a:pPr>
            <a:r>
              <a:rPr lang="en-US" sz="3200" dirty="0" smtClean="0">
                <a:latin typeface="Times New Roman" panose="02020603050405020304" pitchFamily="18" charset="0"/>
                <a:cs typeface="Times New Roman" panose="02020603050405020304" pitchFamily="18" charset="0"/>
              </a:rPr>
              <a:t>Conditions on our part</a:t>
            </a:r>
          </a:p>
          <a:p>
            <a:r>
              <a:rPr lang="en-US" sz="3200" b="1" dirty="0" smtClean="0">
                <a:latin typeface="Times New Roman" panose="02020603050405020304" pitchFamily="18" charset="0"/>
                <a:cs typeface="Times New Roman" panose="02020603050405020304" pitchFamily="18" charset="0"/>
              </a:rPr>
              <a:t>(2) Limitations on God’s part</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quality</a:t>
            </a:r>
            <a:r>
              <a:rPr lang="en-US" sz="3200" dirty="0" smtClean="0">
                <a:latin typeface="Times New Roman" panose="02020603050405020304" pitchFamily="18" charset="0"/>
                <a:cs typeface="Times New Roman" panose="02020603050405020304" pitchFamily="18" charset="0"/>
              </a:rPr>
              <a:t> of the thing</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--The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timing</a:t>
            </a:r>
            <a:r>
              <a:rPr lang="en-US" sz="3200" b="1" dirty="0" smtClean="0">
                <a:latin typeface="Times New Roman" panose="02020603050405020304" pitchFamily="18" charset="0"/>
                <a:cs typeface="Times New Roman" panose="02020603050405020304" pitchFamily="18" charset="0"/>
              </a:rPr>
              <a:t> for the thing</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To try our faith</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99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4154984"/>
          </a:xfrm>
          <a:prstGeom prst="rect">
            <a:avLst/>
          </a:prstGeom>
          <a:noFill/>
        </p:spPr>
        <p:txBody>
          <a:bodyPr wrap="square" rtlCol="0">
            <a:spAutoFit/>
          </a:bodyPr>
          <a:lstStyle/>
          <a:p>
            <a:pPr marL="514350" indent="-514350">
              <a:buAutoNum type="arabicParenBoth"/>
            </a:pPr>
            <a:r>
              <a:rPr lang="en-US" sz="3200" dirty="0" smtClean="0">
                <a:latin typeface="Times New Roman" panose="02020603050405020304" pitchFamily="18" charset="0"/>
                <a:cs typeface="Times New Roman" panose="02020603050405020304" pitchFamily="18" charset="0"/>
              </a:rPr>
              <a:t>Conditions on our part</a:t>
            </a:r>
          </a:p>
          <a:p>
            <a:r>
              <a:rPr lang="en-US" sz="3200" b="1" dirty="0" smtClean="0">
                <a:latin typeface="Times New Roman" panose="02020603050405020304" pitchFamily="18" charset="0"/>
                <a:cs typeface="Times New Roman" panose="02020603050405020304" pitchFamily="18" charset="0"/>
              </a:rPr>
              <a:t>(2) Limitations on God’s part</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quality</a:t>
            </a:r>
            <a:r>
              <a:rPr lang="en-US" sz="3200" dirty="0" smtClean="0">
                <a:latin typeface="Times New Roman" panose="02020603050405020304" pitchFamily="18" charset="0"/>
                <a:cs typeface="Times New Roman" panose="02020603050405020304" pitchFamily="18" charset="0"/>
              </a:rPr>
              <a:t> of the thing</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--The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timing</a:t>
            </a:r>
            <a:r>
              <a:rPr lang="en-US" sz="3200" b="1" dirty="0" smtClean="0">
                <a:latin typeface="Times New Roman" panose="02020603050405020304" pitchFamily="18" charset="0"/>
                <a:cs typeface="Times New Roman" panose="02020603050405020304" pitchFamily="18" charset="0"/>
              </a:rPr>
              <a:t> for the thing</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To try our faith</a:t>
            </a:r>
          </a:p>
          <a:p>
            <a:r>
              <a:rPr lang="en-US" sz="3200" b="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	To humble</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093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646331"/>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b="1" dirty="0" smtClean="0">
                <a:solidFill>
                  <a:schemeClr val="tx2">
                    <a:lumMod val="50000"/>
                  </a:schemeClr>
                </a:solidFill>
              </a:rPr>
              <a:t>	Judges 20:18-28</a:t>
            </a:r>
            <a:r>
              <a:rPr lang="en-US" sz="3600" b="1" i="1" dirty="0" smtClean="0">
                <a:solidFill>
                  <a:schemeClr val="tx2">
                    <a:lumMod val="50000"/>
                  </a:schemeClr>
                </a:solidFill>
              </a:rPr>
              <a:t> </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869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2862322"/>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Thus, “God resists the proud, and gives grace to the humble” (Jam. 4:6). Till we be nothing in our own eyes, he </a:t>
            </a:r>
          </a:p>
          <a:p>
            <a:r>
              <a:rPr lang="en-US" sz="3600" b="1" i="1" dirty="0">
                <a:solidFill>
                  <a:schemeClr val="tx2">
                    <a:lumMod val="50000"/>
                  </a:schemeClr>
                </a:solidFill>
                <a:latin typeface="Times New Roman" panose="02020603050405020304" pitchFamily="18" charset="0"/>
                <a:cs typeface="Times New Roman" panose="02020603050405020304" pitchFamily="18" charset="0"/>
              </a:rPr>
              <a:t>n</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ever comes up with comfortable deliverance. </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82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4647426"/>
          </a:xfrm>
          <a:prstGeom prst="rect">
            <a:avLst/>
          </a:prstGeom>
          <a:noFill/>
        </p:spPr>
        <p:txBody>
          <a:bodyPr wrap="square" rtlCol="0">
            <a:spAutoFit/>
          </a:bodyPr>
          <a:lstStyle/>
          <a:p>
            <a:pPr marL="514350" indent="-514350">
              <a:buAutoNum type="arabicParenBoth"/>
            </a:pPr>
            <a:r>
              <a:rPr lang="en-US" sz="3200" dirty="0" smtClean="0">
                <a:latin typeface="Times New Roman" panose="02020603050405020304" pitchFamily="18" charset="0"/>
                <a:cs typeface="Times New Roman" panose="02020603050405020304" pitchFamily="18" charset="0"/>
              </a:rPr>
              <a:t>Conditions on our part</a:t>
            </a:r>
          </a:p>
          <a:p>
            <a:r>
              <a:rPr lang="en-US" sz="3200" b="1" dirty="0" smtClean="0">
                <a:latin typeface="Times New Roman" panose="02020603050405020304" pitchFamily="18" charset="0"/>
                <a:cs typeface="Times New Roman" panose="02020603050405020304" pitchFamily="18" charset="0"/>
              </a:rPr>
              <a:t>(2) Limitations on God’s part</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quality</a:t>
            </a:r>
            <a:r>
              <a:rPr lang="en-US" sz="3200" dirty="0" smtClean="0">
                <a:latin typeface="Times New Roman" panose="02020603050405020304" pitchFamily="18" charset="0"/>
                <a:cs typeface="Times New Roman" panose="02020603050405020304" pitchFamily="18" charset="0"/>
              </a:rPr>
              <a:t> of the thing</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--The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timing</a:t>
            </a:r>
            <a:r>
              <a:rPr lang="en-US" sz="3200" b="1" dirty="0" smtClean="0">
                <a:latin typeface="Times New Roman" panose="02020603050405020304" pitchFamily="18" charset="0"/>
                <a:cs typeface="Times New Roman" panose="02020603050405020304" pitchFamily="18" charset="0"/>
              </a:rPr>
              <a:t> for the thing</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To try our faith</a:t>
            </a:r>
          </a:p>
          <a:p>
            <a:r>
              <a:rPr lang="en-US" sz="3200" b="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To humble</a:t>
            </a:r>
          </a:p>
          <a:p>
            <a:r>
              <a:rPr lang="en-US" sz="3200" b="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	To quicken our appetite</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346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3970318"/>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i="1" dirty="0" smtClean="0">
                <a:solidFill>
                  <a:schemeClr val="tx2">
                    <a:lumMod val="50000"/>
                  </a:schemeClr>
                </a:solidFill>
              </a:rPr>
              <a:t>The Lord, in a manner, </a:t>
            </a:r>
            <a:r>
              <a:rPr lang="en-US" sz="3600" i="1" dirty="0" err="1" smtClean="0">
                <a:solidFill>
                  <a:schemeClr val="tx2">
                    <a:lumMod val="50000"/>
                  </a:schemeClr>
                </a:solidFill>
              </a:rPr>
              <a:t>fisheth</a:t>
            </a:r>
            <a:r>
              <a:rPr lang="en-US" sz="3600" i="1" dirty="0" smtClean="0">
                <a:solidFill>
                  <a:schemeClr val="tx2">
                    <a:lumMod val="50000"/>
                  </a:schemeClr>
                </a:solidFill>
              </a:rPr>
              <a:t> with us. The fisher, we know, doth draw back the hook when he finds the fish is like to bite, that the fish may follow. So God gives back from our suits sometimes, not to make us give over, but that we may press him so much the more.  </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82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4647426"/>
          </a:xfrm>
          <a:prstGeom prst="rect">
            <a:avLst/>
          </a:prstGeom>
          <a:noFill/>
        </p:spPr>
        <p:txBody>
          <a:bodyPr wrap="square" rtlCol="0">
            <a:spAutoFit/>
          </a:bodyPr>
          <a:lstStyle/>
          <a:p>
            <a:pPr marL="514350" indent="-514350">
              <a:buAutoNum type="arabicParenBoth"/>
            </a:pPr>
            <a:r>
              <a:rPr lang="en-US" sz="3200" dirty="0" smtClean="0">
                <a:latin typeface="Times New Roman" panose="02020603050405020304" pitchFamily="18" charset="0"/>
                <a:cs typeface="Times New Roman" panose="02020603050405020304" pitchFamily="18" charset="0"/>
              </a:rPr>
              <a:t>Conditions on our part</a:t>
            </a:r>
          </a:p>
          <a:p>
            <a:r>
              <a:rPr lang="en-US" sz="3200" b="1" dirty="0" smtClean="0">
                <a:latin typeface="Times New Roman" panose="02020603050405020304" pitchFamily="18" charset="0"/>
                <a:cs typeface="Times New Roman" panose="02020603050405020304" pitchFamily="18" charset="0"/>
              </a:rPr>
              <a:t>(2) Limitations on God’s part</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quality</a:t>
            </a:r>
            <a:r>
              <a:rPr lang="en-US" sz="3200" dirty="0" smtClean="0">
                <a:latin typeface="Times New Roman" panose="02020603050405020304" pitchFamily="18" charset="0"/>
                <a:cs typeface="Times New Roman" panose="02020603050405020304" pitchFamily="18" charset="0"/>
              </a:rPr>
              <a:t> of the thing</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--The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timing</a:t>
            </a:r>
            <a:r>
              <a:rPr lang="en-US" sz="3200" b="1" dirty="0" smtClean="0">
                <a:latin typeface="Times New Roman" panose="02020603050405020304" pitchFamily="18" charset="0"/>
                <a:cs typeface="Times New Roman" panose="02020603050405020304" pitchFamily="18" charset="0"/>
              </a:rPr>
              <a:t> for the thing</a:t>
            </a:r>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To try our faith</a:t>
            </a:r>
          </a:p>
          <a:p>
            <a:r>
              <a:rPr lang="en-US" sz="3200" b="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To humble</a:t>
            </a:r>
          </a:p>
          <a:p>
            <a:r>
              <a:rPr lang="en-US" sz="3200" b="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To quicken our appetite</a:t>
            </a:r>
          </a:p>
          <a:p>
            <a:r>
              <a:rPr lang="en-US" sz="3200" b="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	To enhance the value</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309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4524315"/>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So if the things of God did not cost us sights, tears, </a:t>
            </a:r>
            <a:r>
              <a:rPr lang="en-US" sz="3600" b="1" i="1" dirty="0" err="1" smtClean="0">
                <a:solidFill>
                  <a:schemeClr val="tx2">
                    <a:lumMod val="50000"/>
                  </a:schemeClr>
                </a:solidFill>
                <a:latin typeface="Times New Roman" panose="02020603050405020304" pitchFamily="18" charset="0"/>
                <a:cs typeface="Times New Roman" panose="02020603050405020304" pitchFamily="18" charset="0"/>
              </a:rPr>
              <a:t>weepings</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 lamentations, </a:t>
            </a:r>
            <a:r>
              <a:rPr lang="en-US" sz="3600" b="1" i="1" dirty="0" err="1" smtClean="0">
                <a:solidFill>
                  <a:schemeClr val="tx2">
                    <a:lumMod val="50000"/>
                  </a:schemeClr>
                </a:solidFill>
                <a:latin typeface="Times New Roman" panose="02020603050405020304" pitchFamily="18" charset="0"/>
                <a:cs typeface="Times New Roman" panose="02020603050405020304" pitchFamily="18" charset="0"/>
              </a:rPr>
              <a:t>watchings</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 strivings, earnest longings, and many prayers, we would think them easy, to be got at our pleasure, and so despise, condemn, or let them lightly pass as they came.  God therefore, to enhance the price, doth keep them off.</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82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3539430"/>
          </a:xfrm>
          <a:prstGeom prst="rect">
            <a:avLst/>
          </a:prstGeom>
          <a:noFill/>
        </p:spPr>
        <p:txBody>
          <a:bodyPr wrap="square" rtlCol="0">
            <a:spAutoFit/>
          </a:bodyPr>
          <a:lstStyle/>
          <a:p>
            <a:pPr marL="514350" indent="-514350">
              <a:buAutoNum type="arabicParenBoth"/>
            </a:pPr>
            <a:r>
              <a:rPr lang="en-US" sz="3200" dirty="0" smtClean="0">
                <a:latin typeface="Times New Roman" panose="02020603050405020304" pitchFamily="18" charset="0"/>
                <a:cs typeface="Times New Roman" panose="02020603050405020304" pitchFamily="18" charset="0"/>
              </a:rPr>
              <a:t>Conditions on our part</a:t>
            </a:r>
          </a:p>
          <a:p>
            <a:r>
              <a:rPr lang="en-US" sz="3200" b="1" dirty="0" smtClean="0">
                <a:latin typeface="Times New Roman" panose="02020603050405020304" pitchFamily="18" charset="0"/>
                <a:cs typeface="Times New Roman" panose="02020603050405020304" pitchFamily="18" charset="0"/>
              </a:rPr>
              <a:t>(2) Limitations on God’s part</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quality</a:t>
            </a:r>
            <a:r>
              <a:rPr lang="en-US" sz="3200" dirty="0" smtClean="0">
                <a:latin typeface="Times New Roman" panose="02020603050405020304" pitchFamily="18" charset="0"/>
                <a:cs typeface="Times New Roman" panose="02020603050405020304" pitchFamily="18" charset="0"/>
              </a:rPr>
              <a:t> of the thing</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The </a:t>
            </a:r>
            <a:r>
              <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rPr>
              <a:t>timing</a:t>
            </a:r>
            <a:r>
              <a:rPr lang="en-US" sz="3200" dirty="0" smtClean="0">
                <a:latin typeface="Times New Roman" panose="02020603050405020304" pitchFamily="18" charset="0"/>
                <a:cs typeface="Times New Roman" panose="02020603050405020304" pitchFamily="18" charset="0"/>
              </a:rPr>
              <a:t> for the thing</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--The </a:t>
            </a:r>
            <a:r>
              <a:rPr lang="en-US" sz="3200" b="1" dirty="0" smtClean="0">
                <a:solidFill>
                  <a:schemeClr val="accent6">
                    <a:lumMod val="20000"/>
                    <a:lumOff val="80000"/>
                  </a:schemeClr>
                </a:solidFill>
                <a:latin typeface="Times New Roman" panose="02020603050405020304" pitchFamily="18" charset="0"/>
                <a:cs typeface="Times New Roman" panose="02020603050405020304" pitchFamily="18" charset="0"/>
              </a:rPr>
              <a:t>means</a:t>
            </a:r>
            <a:r>
              <a:rPr lang="en-US" sz="3200" b="1" dirty="0" smtClean="0">
                <a:latin typeface="Times New Roman" panose="02020603050405020304" pitchFamily="18" charset="0"/>
                <a:cs typeface="Times New Roman" panose="02020603050405020304" pitchFamily="18" charset="0"/>
              </a:rPr>
              <a:t> of obtaining the </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thing</a:t>
            </a:r>
            <a:endPar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275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docbrown.info/docspics/eastern/cambridge/P3114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39" y="209550"/>
            <a:ext cx="4775201" cy="3581402"/>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4019550"/>
            <a:ext cx="7010400" cy="707886"/>
          </a:xfrm>
          <a:prstGeom prst="rect">
            <a:avLst/>
          </a:prstGeom>
          <a:noFill/>
        </p:spPr>
        <p:txBody>
          <a:bodyPr wrap="square" rtlCol="0">
            <a:spAutoFit/>
          </a:bodyPr>
          <a:lstStyle/>
          <a:p>
            <a:r>
              <a:rPr lang="en-US" sz="4000" dirty="0" smtClean="0">
                <a:latin typeface="Baskerville Old Face" panose="02020602080505020303" pitchFamily="18" charset="0"/>
              </a:rPr>
              <a:t>Holy Trinity   Cambridge</a:t>
            </a:r>
            <a:endParaRPr lang="en-US" sz="4000" dirty="0">
              <a:latin typeface="Baskerville Old Face" panose="02020602080505020303" pitchFamily="18" charset="0"/>
            </a:endParaRPr>
          </a:p>
        </p:txBody>
      </p:sp>
    </p:spTree>
    <p:extLst>
      <p:ext uri="{BB962C8B-B14F-4D97-AF65-F5344CB8AC3E}">
        <p14:creationId xmlns:p14="http://schemas.microsoft.com/office/powerpoint/2010/main" val="1778347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2862322"/>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Because of our idolatrous conceit in lifting up the means beyond their places, God is forced many times to dash the means in pieces, and help us some other way, of all others least expected.</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82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646331"/>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Acts 27:22</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82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2308324"/>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A strange manner of deliverance! How should they then be saved, this being in all appearance the only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means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of safety?</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82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4524315"/>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By the wreck of the ship God did perform his promise, some by swimming, the rest on boards, and some on broken pieces of the ship, all get on land; and even so, I say, we many times escape on boards, and broken pieces of ship; I mean those means we least thought of, or least trusted unto.</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684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584775"/>
          </a:xfrm>
          <a:prstGeom prst="rect">
            <a:avLst/>
          </a:prstGeom>
          <a:noFill/>
        </p:spPr>
        <p:txBody>
          <a:bodyPr wrap="square" rtlCol="0">
            <a:spAutoFit/>
          </a:bodyPr>
          <a:lstStyle/>
          <a:p>
            <a:r>
              <a:rPr lang="en-US" sz="3200" dirty="0" smtClean="0">
                <a:latin typeface="Old English Text MT" panose="03040902040508030806" pitchFamily="66" charset="0"/>
              </a:rPr>
              <a:t> </a:t>
            </a:r>
            <a:endParaRPr lang="en-US" sz="4000" dirty="0" smtClean="0">
              <a:latin typeface="Old English Text MT" panose="03040902040508030806" pitchFamily="66" charset="0"/>
            </a:endParaRPr>
          </a:p>
        </p:txBody>
      </p:sp>
      <p:sp>
        <p:nvSpPr>
          <p:cNvPr id="5" name="TextBox 4"/>
          <p:cNvSpPr txBox="1"/>
          <p:nvPr/>
        </p:nvSpPr>
        <p:spPr>
          <a:xfrm>
            <a:off x="2506412" y="285750"/>
            <a:ext cx="6408987" cy="2862322"/>
          </a:xfrm>
          <a:prstGeom prst="rect">
            <a:avLst/>
          </a:prstGeom>
          <a:solidFill>
            <a:schemeClr val="accent1">
              <a:lumMod val="20000"/>
              <a:lumOff val="80000"/>
            </a:schemeClr>
          </a:solidFill>
          <a:effectLst>
            <a:glow rad="101600">
              <a:schemeClr val="accent1">
                <a:satMod val="175000"/>
                <a:alpha val="40000"/>
              </a:schemeClr>
            </a:glow>
          </a:effectLst>
        </p:spPr>
        <p:txBody>
          <a:bodyPr wrap="square" rtlCol="0">
            <a:spAutoFit/>
          </a:bodyPr>
          <a:lstStyle/>
          <a:p>
            <a:r>
              <a:rPr lang="en-US" sz="3600" dirty="0" smtClean="0"/>
              <a:t>	</a:t>
            </a:r>
            <a:r>
              <a:rPr lang="en-US" sz="3600" b="1" dirty="0" smtClean="0"/>
              <a:t>We are all much to blame in this, even those who have the greatest measures of grace, that we do not aright make use of the nature of God.</a:t>
            </a:r>
            <a:endParaRPr lang="en-US" sz="3600" b="1" dirty="0"/>
          </a:p>
        </p:txBody>
      </p:sp>
    </p:spTree>
    <p:extLst>
      <p:ext uri="{BB962C8B-B14F-4D97-AF65-F5344CB8AC3E}">
        <p14:creationId xmlns:p14="http://schemas.microsoft.com/office/powerpoint/2010/main" val="3384909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584775"/>
          </a:xfrm>
          <a:prstGeom prst="rect">
            <a:avLst/>
          </a:prstGeom>
          <a:noFill/>
        </p:spPr>
        <p:txBody>
          <a:bodyPr wrap="square" rtlCol="0">
            <a:spAutoFit/>
          </a:bodyPr>
          <a:lstStyle/>
          <a:p>
            <a:r>
              <a:rPr lang="en-US" sz="3200" dirty="0" smtClean="0">
                <a:latin typeface="Old English Text MT" panose="03040902040508030806" pitchFamily="66" charset="0"/>
              </a:rPr>
              <a:t> </a:t>
            </a:r>
            <a:endParaRPr lang="en-US" sz="4000" dirty="0" smtClean="0">
              <a:latin typeface="Old English Text MT" panose="03040902040508030806" pitchFamily="66" charset="0"/>
            </a:endParaRPr>
          </a:p>
        </p:txBody>
      </p:sp>
      <p:sp>
        <p:nvSpPr>
          <p:cNvPr id="5" name="TextBox 4"/>
          <p:cNvSpPr txBox="1"/>
          <p:nvPr/>
        </p:nvSpPr>
        <p:spPr>
          <a:xfrm>
            <a:off x="2477760" y="285750"/>
            <a:ext cx="6513840" cy="4524315"/>
          </a:xfrm>
          <a:prstGeom prst="rect">
            <a:avLst/>
          </a:prstGeom>
          <a:solidFill>
            <a:schemeClr val="accent1">
              <a:lumMod val="20000"/>
              <a:lumOff val="80000"/>
            </a:schemeClr>
          </a:solidFill>
          <a:effectLst>
            <a:glow rad="101600">
              <a:schemeClr val="accent1">
                <a:satMod val="175000"/>
                <a:alpha val="40000"/>
              </a:schemeClr>
            </a:glow>
          </a:effectLst>
        </p:spPr>
        <p:txBody>
          <a:bodyPr wrap="square" rtlCol="0">
            <a:spAutoFit/>
          </a:bodyPr>
          <a:lstStyle/>
          <a:p>
            <a:r>
              <a:rPr lang="en-US" sz="3600" dirty="0" smtClean="0"/>
              <a:t>	It is strange to think that when we were enemies to God, with our backs to him in our natural blindness, and in sin running from him</a:t>
            </a:r>
            <a:r>
              <a:rPr lang="en-US" sz="3600" b="1" dirty="0" smtClean="0"/>
              <a:t>, then to think he should receive us, and now to stab us with our faces toward him in the state of reconciliation. </a:t>
            </a:r>
            <a:endParaRPr lang="en-US" sz="3600" b="1" dirty="0"/>
          </a:p>
        </p:txBody>
      </p:sp>
    </p:spTree>
    <p:extLst>
      <p:ext uri="{BB962C8B-B14F-4D97-AF65-F5344CB8AC3E}">
        <p14:creationId xmlns:p14="http://schemas.microsoft.com/office/powerpoint/2010/main" val="3638466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4524315"/>
          </a:xfrm>
          <a:prstGeom prst="rect">
            <a:avLst/>
          </a:prstGeom>
          <a:solidFill>
            <a:schemeClr val="accent2">
              <a:lumMod val="40000"/>
              <a:lumOff val="60000"/>
            </a:schemeClr>
          </a:solidFill>
        </p:spPr>
        <p:txBody>
          <a:bodyPr wrap="square" rtlCol="0">
            <a:spAutoFit/>
          </a:bodyPr>
          <a:lstStyle/>
          <a:p>
            <a:r>
              <a:rPr lang="en-US" sz="3600" dirty="0" smtClean="0">
                <a:solidFill>
                  <a:schemeClr val="tx2">
                    <a:lumMod val="50000"/>
                  </a:schemeClr>
                </a:solidFill>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If we would speed in temporal things, we must first seek spiritual, </a:t>
            </a:r>
            <a:r>
              <a:rPr lang="en-US" sz="3600" b="1" i="1" dirty="0" err="1" smtClean="0">
                <a:solidFill>
                  <a:schemeClr val="tx2">
                    <a:lumMod val="50000"/>
                  </a:schemeClr>
                </a:solidFill>
                <a:latin typeface="Times New Roman" panose="02020603050405020304" pitchFamily="18" charset="0"/>
                <a:cs typeface="Times New Roman" panose="02020603050405020304" pitchFamily="18" charset="0"/>
              </a:rPr>
              <a:t>saith</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 our </a:t>
            </a:r>
            <a:r>
              <a:rPr lang="en-US" sz="3600" b="1" i="1" dirty="0" err="1" smtClean="0">
                <a:solidFill>
                  <a:schemeClr val="tx2">
                    <a:lumMod val="50000"/>
                  </a:schemeClr>
                </a:solidFill>
                <a:latin typeface="Times New Roman" panose="02020603050405020304" pitchFamily="18" charset="0"/>
                <a:cs typeface="Times New Roman" panose="02020603050405020304" pitchFamily="18" charset="0"/>
              </a:rPr>
              <a:t>Saviour</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 . . . If we miss of this, we may knock long ere we have entrance.  To come to God and seek oil and wine, and the like things, and in the mean time to neglect the oil of grace, what a disorder is here.</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82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chard Sib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3350"/>
            <a:ext cx="3894285"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36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hepuritans.files.wordpress.com/2010/12/img_39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91051"/>
            <a:ext cx="9487107"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21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848600" cy="3785652"/>
          </a:xfrm>
          <a:prstGeom prst="rect">
            <a:avLst/>
          </a:prstGeom>
          <a:noFill/>
        </p:spPr>
        <p:txBody>
          <a:bodyPr wrap="square" rtlCol="0">
            <a:spAutoFit/>
          </a:bodyPr>
          <a:lstStyle/>
          <a:p>
            <a:r>
              <a:rPr lang="en-US" sz="4800" b="1" i="1" dirty="0" smtClean="0">
                <a:solidFill>
                  <a:schemeClr val="tx2">
                    <a:lumMod val="50000"/>
                  </a:schemeClr>
                </a:solidFill>
              </a:rPr>
              <a:t>Satan gives Adam an apple, and takes away Paradise. </a:t>
            </a:r>
          </a:p>
          <a:p>
            <a:r>
              <a:rPr lang="en-US" sz="4800" b="1" i="1" dirty="0" smtClean="0">
                <a:solidFill>
                  <a:schemeClr val="tx2">
                    <a:lumMod val="50000"/>
                  </a:schemeClr>
                </a:solidFill>
              </a:rPr>
              <a:t>Therefore, in all temptations, let us consider not what he offers, but what we shall lose. </a:t>
            </a:r>
            <a:endParaRPr lang="en-US" sz="4800" b="1" i="1" dirty="0">
              <a:solidFill>
                <a:schemeClr val="tx2">
                  <a:lumMod val="50000"/>
                </a:schemeClr>
              </a:solidFill>
            </a:endParaRPr>
          </a:p>
        </p:txBody>
      </p:sp>
    </p:spTree>
    <p:extLst>
      <p:ext uri="{BB962C8B-B14F-4D97-AF65-F5344CB8AC3E}">
        <p14:creationId xmlns:p14="http://schemas.microsoft.com/office/powerpoint/2010/main" val="3921764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2862322"/>
          </a:xfrm>
          <a:prstGeom prst="rect">
            <a:avLst/>
          </a:prstGeom>
          <a:noFill/>
        </p:spPr>
        <p:txBody>
          <a:bodyPr wrap="square" rtlCol="0">
            <a:spAutoFit/>
          </a:bodyPr>
          <a:lstStyle/>
          <a:p>
            <a:r>
              <a:rPr lang="en-US" sz="3200" dirty="0" smtClean="0">
                <a:latin typeface="Old English Text MT" panose="03040902040508030806" pitchFamily="66" charset="0"/>
              </a:rPr>
              <a:t>  </a:t>
            </a:r>
            <a:r>
              <a:rPr lang="en-US" sz="6000" dirty="0">
                <a:solidFill>
                  <a:schemeClr val="tx2">
                    <a:lumMod val="50000"/>
                  </a:schemeClr>
                </a:solidFill>
                <a:latin typeface="Monotype Corsiva" panose="03010101010201010101" pitchFamily="66" charset="0"/>
              </a:rPr>
              <a:t>Poverty and affliction take away the fuel that feeds pride.</a:t>
            </a:r>
            <a:endParaRPr lang="en-US" sz="6000" dirty="0" smtClean="0">
              <a:solidFill>
                <a:schemeClr val="tx2">
                  <a:lumMod val="50000"/>
                </a:schemeClr>
              </a:solidFill>
              <a:latin typeface="Monotype Corsiva" panose="03010101010201010101" pitchFamily="66" charset="0"/>
            </a:endParaRPr>
          </a:p>
        </p:txBody>
      </p:sp>
    </p:spTree>
    <p:extLst>
      <p:ext uri="{BB962C8B-B14F-4D97-AF65-F5344CB8AC3E}">
        <p14:creationId xmlns:p14="http://schemas.microsoft.com/office/powerpoint/2010/main" val="3384909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1938992"/>
          </a:xfrm>
          <a:prstGeom prst="rect">
            <a:avLst/>
          </a:prstGeom>
          <a:noFill/>
        </p:spPr>
        <p:txBody>
          <a:bodyPr wrap="square" rtlCol="0">
            <a:spAutoFit/>
          </a:bodyPr>
          <a:lstStyle/>
          <a:p>
            <a:r>
              <a:rPr lang="en-US" sz="6000" dirty="0">
                <a:solidFill>
                  <a:schemeClr val="tx2">
                    <a:lumMod val="50000"/>
                  </a:schemeClr>
                </a:solidFill>
                <a:latin typeface="Monotype Corsiva" panose="03010101010201010101" pitchFamily="66" charset="0"/>
              </a:rPr>
              <a:t>Factions always breed </a:t>
            </a:r>
            <a:r>
              <a:rPr lang="en-US" sz="6000" dirty="0" smtClean="0">
                <a:solidFill>
                  <a:schemeClr val="tx2">
                    <a:lumMod val="50000"/>
                  </a:schemeClr>
                </a:solidFill>
                <a:latin typeface="Monotype Corsiva" panose="03010101010201010101" pitchFamily="66" charset="0"/>
              </a:rPr>
              <a:t>fractions.</a:t>
            </a:r>
          </a:p>
        </p:txBody>
      </p:sp>
    </p:spTree>
    <p:extLst>
      <p:ext uri="{BB962C8B-B14F-4D97-AF65-F5344CB8AC3E}">
        <p14:creationId xmlns:p14="http://schemas.microsoft.com/office/powerpoint/2010/main" val="3384909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2862322"/>
          </a:xfrm>
          <a:prstGeom prst="rect">
            <a:avLst/>
          </a:prstGeom>
          <a:noFill/>
        </p:spPr>
        <p:txBody>
          <a:bodyPr wrap="square" rtlCol="0">
            <a:spAutoFit/>
          </a:bodyPr>
          <a:lstStyle/>
          <a:p>
            <a:r>
              <a:rPr lang="en-US" sz="3200" dirty="0" smtClean="0">
                <a:latin typeface="Old English Text MT" panose="03040902040508030806" pitchFamily="66" charset="0"/>
              </a:rPr>
              <a:t>  </a:t>
            </a:r>
            <a:r>
              <a:rPr lang="en-US" sz="6000" dirty="0" smtClean="0">
                <a:solidFill>
                  <a:schemeClr val="tx2">
                    <a:lumMod val="50000"/>
                  </a:schemeClr>
                </a:solidFill>
                <a:latin typeface="Monotype Corsiva" panose="03010101010201010101" pitchFamily="66" charset="0"/>
              </a:rPr>
              <a:t>Better </a:t>
            </a:r>
            <a:r>
              <a:rPr lang="en-US" sz="6000" dirty="0">
                <a:solidFill>
                  <a:schemeClr val="tx2">
                    <a:lumMod val="50000"/>
                  </a:schemeClr>
                </a:solidFill>
                <a:latin typeface="Monotype Corsiva" panose="03010101010201010101" pitchFamily="66" charset="0"/>
              </a:rPr>
              <a:t>to be in trouble with Christ, than in peace without him.</a:t>
            </a:r>
            <a:endParaRPr lang="en-US" sz="6000" dirty="0" smtClean="0">
              <a:solidFill>
                <a:schemeClr val="tx2">
                  <a:lumMod val="50000"/>
                </a:schemeClr>
              </a:solidFill>
              <a:latin typeface="Monotype Corsiva" panose="03010101010201010101" pitchFamily="66" charset="0"/>
            </a:endParaRPr>
          </a:p>
        </p:txBody>
      </p:sp>
    </p:spTree>
    <p:extLst>
      <p:ext uri="{BB962C8B-B14F-4D97-AF65-F5344CB8AC3E}">
        <p14:creationId xmlns:p14="http://schemas.microsoft.com/office/powerpoint/2010/main" val="3384909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550"/>
            <a:ext cx="8001000" cy="2862322"/>
          </a:xfrm>
          <a:prstGeom prst="rect">
            <a:avLst/>
          </a:prstGeom>
          <a:solidFill>
            <a:schemeClr val="accent2">
              <a:lumMod val="40000"/>
              <a:lumOff val="60000"/>
            </a:schemeClr>
          </a:solidFill>
          <a:effectLst>
            <a:glow rad="101600">
              <a:schemeClr val="accent6">
                <a:satMod val="175000"/>
                <a:alpha val="40000"/>
              </a:schemeClr>
            </a:glow>
          </a:effectLst>
        </p:spPr>
        <p:txBody>
          <a:bodyPr wrap="square" rtlCol="0">
            <a:spAutoFit/>
          </a:bodyPr>
          <a:lstStyle/>
          <a:p>
            <a:r>
              <a:rPr lang="en-US" sz="3600" dirty="0" smtClean="0">
                <a:solidFill>
                  <a:schemeClr val="tx2">
                    <a:lumMod val="50000"/>
                  </a:schemeClr>
                </a:solidFill>
                <a:latin typeface="Times New Roman" panose="02020603050405020304" pitchFamily="18" charset="0"/>
                <a:cs typeface="Times New Roman" panose="02020603050405020304" pitchFamily="18" charset="0"/>
              </a:rPr>
              <a:t>. . </a:t>
            </a:r>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I’ve prayed a long time</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I’m worse and worse</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I’m not heard</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 might as well quit praying</a:t>
            </a:r>
          </a:p>
          <a:p>
            <a:endParaRPr lang="en-US" sz="3600" dirty="0">
              <a:solidFill>
                <a:schemeClr val="tx2">
                  <a:lumMod val="50000"/>
                </a:schemeClr>
              </a:solidFill>
            </a:endParaRPr>
          </a:p>
        </p:txBody>
      </p:sp>
    </p:spTree>
    <p:extLst>
      <p:ext uri="{BB962C8B-B14F-4D97-AF65-F5344CB8AC3E}">
        <p14:creationId xmlns:p14="http://schemas.microsoft.com/office/powerpoint/2010/main" val="1667680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246</Words>
  <Application>Microsoft Office PowerPoint</Application>
  <PresentationFormat>On-screen Show (16:9)</PresentationFormat>
  <Paragraphs>93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35</cp:revision>
  <dcterms:created xsi:type="dcterms:W3CDTF">2015-05-06T14:29:49Z</dcterms:created>
  <dcterms:modified xsi:type="dcterms:W3CDTF">2015-05-14T12:48:42Z</dcterms:modified>
</cp:coreProperties>
</file>