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303" r:id="rId5"/>
    <p:sldId id="262" r:id="rId6"/>
    <p:sldId id="263" r:id="rId7"/>
    <p:sldId id="264" r:id="rId8"/>
    <p:sldId id="277"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5" r:id="rId23"/>
    <p:sldId id="296" r:id="rId24"/>
    <p:sldId id="297" r:id="rId25"/>
    <p:sldId id="298" r:id="rId26"/>
    <p:sldId id="299" r:id="rId27"/>
    <p:sldId id="300" r:id="rId28"/>
    <p:sldId id="301" r:id="rId29"/>
    <p:sldId id="302" r:id="rId30"/>
    <p:sldId id="294" r:id="rId31"/>
    <p:sldId id="304"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3" d="100"/>
          <a:sy n="53" d="100"/>
        </p:scale>
        <p:origin x="-1603" y="-114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91CA27-DB77-4288-9823-C7DBD27509C8}" type="datetimeFigureOut">
              <a:rPr lang="en-US" smtClean="0"/>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44DB8-B5C4-4C9B-B7CE-FAFC571A4685}" type="slidenum">
              <a:rPr lang="en-US" smtClean="0"/>
              <a:t>‹#›</a:t>
            </a:fld>
            <a:endParaRPr lang="en-US"/>
          </a:p>
        </p:txBody>
      </p:sp>
    </p:spTree>
    <p:extLst>
      <p:ext uri="{BB962C8B-B14F-4D97-AF65-F5344CB8AC3E}">
        <p14:creationId xmlns:p14="http://schemas.microsoft.com/office/powerpoint/2010/main" val="2109797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91CA27-DB77-4288-9823-C7DBD27509C8}" type="datetimeFigureOut">
              <a:rPr lang="en-US" smtClean="0"/>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44DB8-B5C4-4C9B-B7CE-FAFC571A4685}" type="slidenum">
              <a:rPr lang="en-US" smtClean="0"/>
              <a:t>‹#›</a:t>
            </a:fld>
            <a:endParaRPr lang="en-US"/>
          </a:p>
        </p:txBody>
      </p:sp>
    </p:spTree>
    <p:extLst>
      <p:ext uri="{BB962C8B-B14F-4D97-AF65-F5344CB8AC3E}">
        <p14:creationId xmlns:p14="http://schemas.microsoft.com/office/powerpoint/2010/main" val="2132002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91CA27-DB77-4288-9823-C7DBD27509C8}" type="datetimeFigureOut">
              <a:rPr lang="en-US" smtClean="0"/>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44DB8-B5C4-4C9B-B7CE-FAFC571A4685}" type="slidenum">
              <a:rPr lang="en-US" smtClean="0"/>
              <a:t>‹#›</a:t>
            </a:fld>
            <a:endParaRPr lang="en-US"/>
          </a:p>
        </p:txBody>
      </p:sp>
    </p:spTree>
    <p:extLst>
      <p:ext uri="{BB962C8B-B14F-4D97-AF65-F5344CB8AC3E}">
        <p14:creationId xmlns:p14="http://schemas.microsoft.com/office/powerpoint/2010/main" val="38579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91CA27-DB77-4288-9823-C7DBD27509C8}" type="datetimeFigureOut">
              <a:rPr lang="en-US" smtClean="0"/>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44DB8-B5C4-4C9B-B7CE-FAFC571A4685}" type="slidenum">
              <a:rPr lang="en-US" smtClean="0"/>
              <a:t>‹#›</a:t>
            </a:fld>
            <a:endParaRPr lang="en-US"/>
          </a:p>
        </p:txBody>
      </p:sp>
    </p:spTree>
    <p:extLst>
      <p:ext uri="{BB962C8B-B14F-4D97-AF65-F5344CB8AC3E}">
        <p14:creationId xmlns:p14="http://schemas.microsoft.com/office/powerpoint/2010/main" val="647555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91CA27-DB77-4288-9823-C7DBD27509C8}" type="datetimeFigureOut">
              <a:rPr lang="en-US" smtClean="0"/>
              <a:t>6/19/2015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44DB8-B5C4-4C9B-B7CE-FAFC571A4685}" type="slidenum">
              <a:rPr lang="en-US" smtClean="0"/>
              <a:t>‹#›</a:t>
            </a:fld>
            <a:endParaRPr lang="en-US"/>
          </a:p>
        </p:txBody>
      </p:sp>
    </p:spTree>
    <p:extLst>
      <p:ext uri="{BB962C8B-B14F-4D97-AF65-F5344CB8AC3E}">
        <p14:creationId xmlns:p14="http://schemas.microsoft.com/office/powerpoint/2010/main" val="1993115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91CA27-DB77-4288-9823-C7DBD27509C8}" type="datetimeFigureOut">
              <a:rPr lang="en-US" smtClean="0"/>
              <a:t>6/19/2015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844DB8-B5C4-4C9B-B7CE-FAFC571A4685}" type="slidenum">
              <a:rPr lang="en-US" smtClean="0"/>
              <a:t>‹#›</a:t>
            </a:fld>
            <a:endParaRPr lang="en-US"/>
          </a:p>
        </p:txBody>
      </p:sp>
    </p:spTree>
    <p:extLst>
      <p:ext uri="{BB962C8B-B14F-4D97-AF65-F5344CB8AC3E}">
        <p14:creationId xmlns:p14="http://schemas.microsoft.com/office/powerpoint/2010/main" val="4243517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91CA27-DB77-4288-9823-C7DBD27509C8}" type="datetimeFigureOut">
              <a:rPr lang="en-US" smtClean="0"/>
              <a:t>6/19/2015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844DB8-B5C4-4C9B-B7CE-FAFC571A4685}" type="slidenum">
              <a:rPr lang="en-US" smtClean="0"/>
              <a:t>‹#›</a:t>
            </a:fld>
            <a:endParaRPr lang="en-US"/>
          </a:p>
        </p:txBody>
      </p:sp>
    </p:spTree>
    <p:extLst>
      <p:ext uri="{BB962C8B-B14F-4D97-AF65-F5344CB8AC3E}">
        <p14:creationId xmlns:p14="http://schemas.microsoft.com/office/powerpoint/2010/main" val="4132095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91CA27-DB77-4288-9823-C7DBD27509C8}" type="datetimeFigureOut">
              <a:rPr lang="en-US" smtClean="0"/>
              <a:t>6/19/2015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844DB8-B5C4-4C9B-B7CE-FAFC571A4685}" type="slidenum">
              <a:rPr lang="en-US" smtClean="0"/>
              <a:t>‹#›</a:t>
            </a:fld>
            <a:endParaRPr lang="en-US"/>
          </a:p>
        </p:txBody>
      </p:sp>
    </p:spTree>
    <p:extLst>
      <p:ext uri="{BB962C8B-B14F-4D97-AF65-F5344CB8AC3E}">
        <p14:creationId xmlns:p14="http://schemas.microsoft.com/office/powerpoint/2010/main" val="4158869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91CA27-DB77-4288-9823-C7DBD27509C8}" type="datetimeFigureOut">
              <a:rPr lang="en-US" smtClean="0"/>
              <a:t>6/19/2015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844DB8-B5C4-4C9B-B7CE-FAFC571A4685}" type="slidenum">
              <a:rPr lang="en-US" smtClean="0"/>
              <a:t>‹#›</a:t>
            </a:fld>
            <a:endParaRPr lang="en-US"/>
          </a:p>
        </p:txBody>
      </p:sp>
    </p:spTree>
    <p:extLst>
      <p:ext uri="{BB962C8B-B14F-4D97-AF65-F5344CB8AC3E}">
        <p14:creationId xmlns:p14="http://schemas.microsoft.com/office/powerpoint/2010/main" val="634671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91CA27-DB77-4288-9823-C7DBD27509C8}" type="datetimeFigureOut">
              <a:rPr lang="en-US" smtClean="0"/>
              <a:t>6/19/2015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844DB8-B5C4-4C9B-B7CE-FAFC571A4685}" type="slidenum">
              <a:rPr lang="en-US" smtClean="0"/>
              <a:t>‹#›</a:t>
            </a:fld>
            <a:endParaRPr lang="en-US"/>
          </a:p>
        </p:txBody>
      </p:sp>
    </p:spTree>
    <p:extLst>
      <p:ext uri="{BB962C8B-B14F-4D97-AF65-F5344CB8AC3E}">
        <p14:creationId xmlns:p14="http://schemas.microsoft.com/office/powerpoint/2010/main" val="4069965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91CA27-DB77-4288-9823-C7DBD27509C8}" type="datetimeFigureOut">
              <a:rPr lang="en-US" smtClean="0"/>
              <a:t>6/19/2015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844DB8-B5C4-4C9B-B7CE-FAFC571A4685}" type="slidenum">
              <a:rPr lang="en-US" smtClean="0"/>
              <a:t>‹#›</a:t>
            </a:fld>
            <a:endParaRPr lang="en-US"/>
          </a:p>
        </p:txBody>
      </p:sp>
    </p:spTree>
    <p:extLst>
      <p:ext uri="{BB962C8B-B14F-4D97-AF65-F5344CB8AC3E}">
        <p14:creationId xmlns:p14="http://schemas.microsoft.com/office/powerpoint/2010/main" val="3308913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191CA27-DB77-4288-9823-C7DBD27509C8}" type="datetimeFigureOut">
              <a:rPr lang="en-US" smtClean="0"/>
              <a:t>6/19/2015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844DB8-B5C4-4C9B-B7CE-FAFC571A4685}" type="slidenum">
              <a:rPr lang="en-US" smtClean="0"/>
              <a:t>‹#›</a:t>
            </a:fld>
            <a:endParaRPr lang="en-US"/>
          </a:p>
        </p:txBody>
      </p:sp>
    </p:spTree>
    <p:extLst>
      <p:ext uri="{BB962C8B-B14F-4D97-AF65-F5344CB8AC3E}">
        <p14:creationId xmlns:p14="http://schemas.microsoft.com/office/powerpoint/2010/main" val="3093174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igitalpuritan.net/wp-content/uploads/2014/06/Thomas-Goodw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38151"/>
            <a:ext cx="2879724" cy="3670237"/>
          </a:xfrm>
          <a:prstGeom prst="rect">
            <a:avLst/>
          </a:prstGeom>
          <a:noFill/>
          <a:ln w="57150">
            <a:solidFill>
              <a:schemeClr val="accent5">
                <a:lumMod val="75000"/>
              </a:schemeClr>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14800" y="819151"/>
            <a:ext cx="4724400" cy="1200329"/>
          </a:xfrm>
          <a:prstGeom prst="rect">
            <a:avLst/>
          </a:prstGeom>
          <a:noFill/>
          <a:ln w="28575">
            <a:solidFill>
              <a:schemeClr val="accent5">
                <a:lumMod val="75000"/>
              </a:schemeClr>
            </a:solidFill>
          </a:ln>
        </p:spPr>
        <p:txBody>
          <a:bodyPr wrap="square" rtlCol="0">
            <a:spAutoFit/>
          </a:bodyPr>
          <a:lstStyle/>
          <a:p>
            <a:r>
              <a:rPr lang="en-US" sz="3600" b="1" dirty="0" smtClean="0">
                <a:solidFill>
                  <a:schemeClr val="accent2">
                    <a:lumMod val="75000"/>
                  </a:schemeClr>
                </a:solidFill>
              </a:rPr>
              <a:t>Thomas Goodwin (1600-1679)</a:t>
            </a:r>
            <a:endParaRPr lang="en-US" sz="3600" b="1" dirty="0">
              <a:solidFill>
                <a:schemeClr val="accent2">
                  <a:lumMod val="75000"/>
                </a:schemeClr>
              </a:solidFill>
            </a:endParaRPr>
          </a:p>
        </p:txBody>
      </p:sp>
    </p:spTree>
    <p:extLst>
      <p:ext uri="{BB962C8B-B14F-4D97-AF65-F5344CB8AC3E}">
        <p14:creationId xmlns:p14="http://schemas.microsoft.com/office/powerpoint/2010/main" val="12243946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twmuseums.org.uk/geisha/assets/images/microsites/b666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11" y="-519906"/>
            <a:ext cx="9165265" cy="5663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564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32.photobucket.com/albums/d31/inuitsea/Tall%20Ships/p-tall_ships0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085850"/>
            <a:ext cx="11511031" cy="746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946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minnick.MOUNTCALVARY\AppData\Local\Microsoft\Windows\Temporary Internet Files\Content.Outlook\OM10EFXF\IMG_09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0485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63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95351"/>
            <a:ext cx="7467600" cy="5078313"/>
          </a:xfrm>
          <a:prstGeom prst="rect">
            <a:avLst/>
          </a:prstGeom>
          <a:noFill/>
        </p:spPr>
        <p:txBody>
          <a:bodyPr wrap="square" rtlCol="0">
            <a:spAutoFit/>
          </a:bodyPr>
          <a:lstStyle/>
          <a:p>
            <a:r>
              <a:rPr lang="en-US" sz="3600" i="1" dirty="0" smtClean="0"/>
              <a:t>	</a:t>
            </a:r>
            <a:r>
              <a:rPr lang="en-US" sz="3600" i="1" dirty="0" smtClean="0">
                <a:solidFill>
                  <a:schemeClr val="accent2">
                    <a:lumMod val="75000"/>
                  </a:schemeClr>
                </a:solidFill>
              </a:rPr>
              <a:t>Yet </a:t>
            </a:r>
            <a:r>
              <a:rPr lang="en-US" sz="3600" i="1" dirty="0">
                <a:solidFill>
                  <a:schemeClr val="accent2">
                    <a:lumMod val="75000"/>
                  </a:schemeClr>
                </a:solidFill>
              </a:rPr>
              <a:t>many who are true investors in prayer neglect to watch for the return of answers. When the voyage of their prayers proves long, they grow discouraged, as though their ships were lost at sea. </a:t>
            </a:r>
            <a:r>
              <a:rPr lang="en-US" sz="3600" i="1" dirty="0" smtClean="0">
                <a:solidFill>
                  <a:schemeClr val="accent2">
                    <a:lumMod val="75000"/>
                  </a:schemeClr>
                </a:solidFill>
              </a:rPr>
              <a:t> </a:t>
            </a:r>
            <a:endParaRPr lang="en-US" sz="3600" dirty="0">
              <a:solidFill>
                <a:schemeClr val="accent2">
                  <a:lumMod val="75000"/>
                </a:schemeClr>
              </a:solidFill>
            </a:endParaRPr>
          </a:p>
          <a:p>
            <a:endParaRPr lang="en-US" sz="3600" b="1" dirty="0" smtClean="0">
              <a:solidFill>
                <a:srgbClr val="00B050"/>
              </a:solidFill>
            </a:endParaRPr>
          </a:p>
          <a:p>
            <a:pPr marL="742950" indent="-742950">
              <a:buAutoNum type="arabicPeriod"/>
            </a:pPr>
            <a:endParaRPr lang="en-US" sz="3600" b="1" dirty="0" smtClean="0">
              <a:solidFill>
                <a:srgbClr val="00B050"/>
              </a:solidFill>
            </a:endParaRPr>
          </a:p>
          <a:p>
            <a:pPr marL="742950" indent="-742950">
              <a:buAutoNum type="arabicPeriod"/>
            </a:pPr>
            <a:endParaRPr lang="en-US" sz="3600" b="1" dirty="0">
              <a:solidFill>
                <a:srgbClr val="00B050"/>
              </a:solidFill>
            </a:endParaRPr>
          </a:p>
        </p:txBody>
      </p:sp>
    </p:spTree>
    <p:extLst>
      <p:ext uri="{BB962C8B-B14F-4D97-AF65-F5344CB8AC3E}">
        <p14:creationId xmlns:p14="http://schemas.microsoft.com/office/powerpoint/2010/main" val="3624008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minnick.MOUNTCALVARY\AppData\Local\Microsoft\Windows\Temporary Internet Files\Content.Outlook\OM10EFXF\IMG_09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628650"/>
            <a:ext cx="9416902" cy="7062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7065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95350"/>
            <a:ext cx="7467600" cy="2862322"/>
          </a:xfrm>
          <a:prstGeom prst="rect">
            <a:avLst/>
          </a:prstGeom>
          <a:noFill/>
        </p:spPr>
        <p:txBody>
          <a:bodyPr wrap="square" rtlCol="0">
            <a:spAutoFit/>
          </a:bodyPr>
          <a:lstStyle/>
          <a:p>
            <a:r>
              <a:rPr lang="en-US" sz="3600" b="1" dirty="0">
                <a:solidFill>
                  <a:schemeClr val="accent2">
                    <a:lumMod val="75000"/>
                  </a:schemeClr>
                </a:solidFill>
              </a:rPr>
              <a:t>(1)	So that we do not take one of </a:t>
            </a:r>
            <a:r>
              <a:rPr lang="en-US" sz="3600" b="1" dirty="0" smtClean="0">
                <a:solidFill>
                  <a:schemeClr val="accent2">
                    <a:lumMod val="75000"/>
                  </a:schemeClr>
                </a:solidFill>
              </a:rPr>
              <a:t>     	God’s </a:t>
            </a:r>
            <a:r>
              <a:rPr lang="en-US" sz="3600" b="1" dirty="0">
                <a:solidFill>
                  <a:schemeClr val="accent2">
                    <a:lumMod val="75000"/>
                  </a:schemeClr>
                </a:solidFill>
              </a:rPr>
              <a:t>ordinances in vain.</a:t>
            </a:r>
            <a:r>
              <a:rPr lang="en-US" sz="3600" dirty="0">
                <a:solidFill>
                  <a:schemeClr val="accent2">
                    <a:lumMod val="75000"/>
                  </a:schemeClr>
                </a:solidFill>
              </a:rPr>
              <a:t> </a:t>
            </a:r>
          </a:p>
          <a:p>
            <a:endParaRPr lang="en-US" sz="3600" b="1" dirty="0" smtClean="0">
              <a:solidFill>
                <a:srgbClr val="00B050"/>
              </a:solidFill>
            </a:endParaRPr>
          </a:p>
          <a:p>
            <a:endParaRPr lang="en-US" sz="3600" b="1" dirty="0" smtClean="0">
              <a:solidFill>
                <a:srgbClr val="00B050"/>
              </a:solidFill>
            </a:endParaRPr>
          </a:p>
          <a:p>
            <a:pPr marL="742950" indent="-742950">
              <a:buAutoNum type="arabicPeriod"/>
            </a:pPr>
            <a:endParaRPr lang="en-US" sz="3600" b="1" dirty="0">
              <a:solidFill>
                <a:srgbClr val="00B050"/>
              </a:solidFill>
            </a:endParaRPr>
          </a:p>
        </p:txBody>
      </p:sp>
    </p:spTree>
    <p:extLst>
      <p:ext uri="{BB962C8B-B14F-4D97-AF65-F5344CB8AC3E}">
        <p14:creationId xmlns:p14="http://schemas.microsoft.com/office/powerpoint/2010/main" val="23145450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95351"/>
            <a:ext cx="7467600" cy="3970318"/>
          </a:xfrm>
          <a:prstGeom prst="rect">
            <a:avLst/>
          </a:prstGeom>
          <a:noFill/>
        </p:spPr>
        <p:txBody>
          <a:bodyPr wrap="square" rtlCol="0">
            <a:spAutoFit/>
          </a:bodyPr>
          <a:lstStyle/>
          <a:p>
            <a:r>
              <a:rPr lang="en-US" sz="3600" i="1" dirty="0" smtClean="0"/>
              <a:t>	</a:t>
            </a:r>
            <a:r>
              <a:rPr lang="en-US" sz="3600" b="1" i="1" dirty="0" smtClean="0">
                <a:solidFill>
                  <a:schemeClr val="accent3">
                    <a:lumMod val="50000"/>
                  </a:schemeClr>
                </a:solidFill>
              </a:rPr>
              <a:t>God </a:t>
            </a:r>
            <a:r>
              <a:rPr lang="en-US" sz="3600" b="1" i="1" dirty="0">
                <a:solidFill>
                  <a:schemeClr val="accent3">
                    <a:lumMod val="50000"/>
                  </a:schemeClr>
                </a:solidFill>
              </a:rPr>
              <a:t>has ordained prayer to be </a:t>
            </a:r>
            <a:r>
              <a:rPr lang="en-US" sz="3600" b="1" i="1" dirty="0" smtClean="0">
                <a:solidFill>
                  <a:schemeClr val="accent3">
                    <a:lumMod val="50000"/>
                  </a:schemeClr>
                </a:solidFill>
              </a:rPr>
              <a:t>the </a:t>
            </a:r>
            <a:r>
              <a:rPr lang="en-US" sz="3600" b="1" i="1" dirty="0" err="1" smtClean="0">
                <a:solidFill>
                  <a:schemeClr val="accent3">
                    <a:lumMod val="50000"/>
                  </a:schemeClr>
                </a:solidFill>
              </a:rPr>
              <a:t>the</a:t>
            </a:r>
            <a:r>
              <a:rPr lang="en-US" sz="3600" b="1" i="1" dirty="0" smtClean="0">
                <a:solidFill>
                  <a:schemeClr val="accent3">
                    <a:lumMod val="50000"/>
                  </a:schemeClr>
                </a:solidFill>
              </a:rPr>
              <a:t> </a:t>
            </a:r>
            <a:r>
              <a:rPr lang="en-US" sz="3600" b="1" i="1" dirty="0">
                <a:solidFill>
                  <a:schemeClr val="accent3">
                    <a:lumMod val="50000"/>
                  </a:schemeClr>
                </a:solidFill>
              </a:rPr>
              <a:t>means of obtaining things. If </a:t>
            </a:r>
            <a:r>
              <a:rPr lang="en-US" sz="3600" b="1" i="1" dirty="0" smtClean="0">
                <a:solidFill>
                  <a:schemeClr val="accent3">
                    <a:lumMod val="50000"/>
                  </a:schemeClr>
                </a:solidFill>
              </a:rPr>
              <a:t>we </a:t>
            </a:r>
            <a:r>
              <a:rPr lang="en-US" sz="3600" b="1" i="1" dirty="0">
                <a:solidFill>
                  <a:schemeClr val="accent3">
                    <a:lumMod val="50000"/>
                  </a:schemeClr>
                </a:solidFill>
              </a:rPr>
              <a:t>use this means without expecting to receive those things, it is a </a:t>
            </a:r>
            <a:r>
              <a:rPr lang="en-US" sz="3600" b="1" i="1" dirty="0" smtClean="0">
                <a:solidFill>
                  <a:schemeClr val="accent3">
                    <a:lumMod val="50000"/>
                  </a:schemeClr>
                </a:solidFill>
              </a:rPr>
              <a:t>sign </a:t>
            </a:r>
            <a:r>
              <a:rPr lang="en-US" sz="3600" b="1" i="1" dirty="0">
                <a:solidFill>
                  <a:schemeClr val="accent3">
                    <a:lumMod val="50000"/>
                  </a:schemeClr>
                </a:solidFill>
              </a:rPr>
              <a:t>that we regard His ordinance of prayer to be in vain. </a:t>
            </a:r>
            <a:endParaRPr lang="en-US" sz="3600" b="1" dirty="0" smtClean="0">
              <a:solidFill>
                <a:srgbClr val="00B050"/>
              </a:solidFill>
            </a:endParaRPr>
          </a:p>
          <a:p>
            <a:pPr marL="742950" indent="-742950">
              <a:buAutoNum type="arabicPeriod"/>
            </a:pPr>
            <a:endParaRPr lang="en-US" sz="3600" b="1" dirty="0">
              <a:solidFill>
                <a:srgbClr val="00B050"/>
              </a:solidFill>
            </a:endParaRPr>
          </a:p>
        </p:txBody>
      </p:sp>
      <p:pic>
        <p:nvPicPr>
          <p:cNvPr id="3" name="Picture 2" descr="http://digitalpuritan.net/wp-content/uploads/2014/06/Thomas-Goodw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438151"/>
            <a:ext cx="1219200" cy="1553883"/>
          </a:xfrm>
          <a:prstGeom prst="rect">
            <a:avLst/>
          </a:prstGeom>
          <a:noFill/>
          <a:ln w="57150">
            <a:solidFill>
              <a:schemeClr val="accent5">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7830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95350"/>
            <a:ext cx="7467600" cy="2308324"/>
          </a:xfrm>
          <a:prstGeom prst="rect">
            <a:avLst/>
          </a:prstGeom>
          <a:noFill/>
        </p:spPr>
        <p:txBody>
          <a:bodyPr wrap="square" rtlCol="0">
            <a:spAutoFit/>
          </a:bodyPr>
          <a:lstStyle/>
          <a:p>
            <a:r>
              <a:rPr lang="en-US" sz="3600" b="1" dirty="0">
                <a:solidFill>
                  <a:schemeClr val="accent2">
                    <a:lumMod val="75000"/>
                  </a:schemeClr>
                </a:solidFill>
              </a:rPr>
              <a:t>(2)	So that we do not take God’s </a:t>
            </a:r>
            <a:r>
              <a:rPr lang="en-US" sz="3600" b="1" dirty="0" smtClean="0">
                <a:solidFill>
                  <a:schemeClr val="accent2">
                    <a:lumMod val="75000"/>
                  </a:schemeClr>
                </a:solidFill>
              </a:rPr>
              <a:t>	attributes </a:t>
            </a:r>
            <a:r>
              <a:rPr lang="en-US" sz="3600" b="1" dirty="0">
                <a:solidFill>
                  <a:schemeClr val="accent2">
                    <a:lumMod val="75000"/>
                  </a:schemeClr>
                </a:solidFill>
              </a:rPr>
              <a:t>in vain.</a:t>
            </a:r>
            <a:endParaRPr lang="en-US" sz="3600" b="1" dirty="0" smtClean="0">
              <a:solidFill>
                <a:schemeClr val="accent2">
                  <a:lumMod val="75000"/>
                </a:schemeClr>
              </a:solidFill>
            </a:endParaRPr>
          </a:p>
          <a:p>
            <a:pPr marL="742950" indent="-742950">
              <a:buAutoNum type="arabicPeriod"/>
            </a:pPr>
            <a:endParaRPr lang="en-US" sz="3600" b="1" dirty="0" smtClean="0">
              <a:solidFill>
                <a:srgbClr val="00B050"/>
              </a:solidFill>
            </a:endParaRPr>
          </a:p>
          <a:p>
            <a:pPr marL="742950" indent="-742950">
              <a:buAutoNum type="arabicPeriod"/>
            </a:pPr>
            <a:endParaRPr lang="en-US" sz="3600" b="1" dirty="0">
              <a:solidFill>
                <a:srgbClr val="00B050"/>
              </a:solidFill>
            </a:endParaRPr>
          </a:p>
        </p:txBody>
      </p:sp>
    </p:spTree>
    <p:extLst>
      <p:ext uri="{BB962C8B-B14F-4D97-AF65-F5344CB8AC3E}">
        <p14:creationId xmlns:p14="http://schemas.microsoft.com/office/powerpoint/2010/main" val="2713896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95351"/>
            <a:ext cx="7467600" cy="4524315"/>
          </a:xfrm>
          <a:prstGeom prst="rect">
            <a:avLst/>
          </a:prstGeom>
          <a:noFill/>
        </p:spPr>
        <p:txBody>
          <a:bodyPr wrap="square" rtlCol="0">
            <a:spAutoFit/>
          </a:bodyPr>
          <a:lstStyle/>
          <a:p>
            <a:r>
              <a:rPr lang="en-US" sz="3600" i="1" dirty="0" smtClean="0"/>
              <a:t>	</a:t>
            </a:r>
            <a:r>
              <a:rPr lang="en-US" sz="3600" b="1" i="1" dirty="0" smtClean="0">
                <a:solidFill>
                  <a:schemeClr val="accent3">
                    <a:lumMod val="50000"/>
                  </a:schemeClr>
                </a:solidFill>
              </a:rPr>
              <a:t>By </a:t>
            </a:r>
            <a:r>
              <a:rPr lang="en-US" sz="3600" b="1" i="1" dirty="0">
                <a:solidFill>
                  <a:schemeClr val="accent3">
                    <a:lumMod val="50000"/>
                  </a:schemeClr>
                </a:solidFill>
              </a:rPr>
              <a:t>neglecting to look for answers, we make an idol god of Him, </a:t>
            </a:r>
            <a:r>
              <a:rPr lang="en-US" sz="3600" b="1" i="1" dirty="0" smtClean="0">
                <a:solidFill>
                  <a:schemeClr val="accent3">
                    <a:lumMod val="50000"/>
                  </a:schemeClr>
                </a:solidFill>
              </a:rPr>
              <a:t>as </a:t>
            </a:r>
            <a:r>
              <a:rPr lang="en-US" sz="3600" b="1" i="1" dirty="0">
                <a:solidFill>
                  <a:schemeClr val="accent3">
                    <a:lumMod val="50000"/>
                  </a:schemeClr>
                </a:solidFill>
              </a:rPr>
              <a:t>if He has ears but hears not or eyes but sees not. In this way we </a:t>
            </a:r>
            <a:r>
              <a:rPr lang="en-US" sz="3600" b="1" i="1" dirty="0" smtClean="0">
                <a:solidFill>
                  <a:schemeClr val="accent3">
                    <a:lumMod val="50000"/>
                  </a:schemeClr>
                </a:solidFill>
              </a:rPr>
              <a:t>rob </a:t>
            </a:r>
            <a:r>
              <a:rPr lang="en-US" sz="3600" b="1" i="1" dirty="0">
                <a:solidFill>
                  <a:schemeClr val="accent3">
                    <a:lumMod val="50000"/>
                  </a:schemeClr>
                </a:solidFill>
              </a:rPr>
              <a:t>Him of one of his royal titles, “a God that </a:t>
            </a:r>
            <a:r>
              <a:rPr lang="en-US" sz="3600" b="1" i="1" dirty="0" err="1">
                <a:solidFill>
                  <a:schemeClr val="accent3">
                    <a:lumMod val="50000"/>
                  </a:schemeClr>
                </a:solidFill>
              </a:rPr>
              <a:t>heareth</a:t>
            </a:r>
            <a:r>
              <a:rPr lang="en-US" sz="3600" b="1" i="1" dirty="0">
                <a:solidFill>
                  <a:schemeClr val="accent3">
                    <a:lumMod val="50000"/>
                  </a:schemeClr>
                </a:solidFill>
              </a:rPr>
              <a:t> prayers” (Ps. 	65:2). </a:t>
            </a:r>
            <a:endParaRPr lang="en-US" sz="3600" b="1" dirty="0" smtClean="0">
              <a:solidFill>
                <a:schemeClr val="accent3">
                  <a:lumMod val="50000"/>
                </a:schemeClr>
              </a:solidFill>
            </a:endParaRPr>
          </a:p>
          <a:p>
            <a:pPr marL="742950" indent="-742950">
              <a:buAutoNum type="arabicPeriod"/>
            </a:pPr>
            <a:endParaRPr lang="en-US" sz="3600" b="1" dirty="0" smtClean="0">
              <a:solidFill>
                <a:srgbClr val="00B050"/>
              </a:solidFill>
            </a:endParaRPr>
          </a:p>
          <a:p>
            <a:pPr marL="742950" indent="-742950">
              <a:buAutoNum type="arabicPeriod"/>
            </a:pPr>
            <a:endParaRPr lang="en-US" sz="3600" b="1" dirty="0">
              <a:solidFill>
                <a:srgbClr val="00B050"/>
              </a:solidFill>
            </a:endParaRPr>
          </a:p>
        </p:txBody>
      </p:sp>
    </p:spTree>
    <p:extLst>
      <p:ext uri="{BB962C8B-B14F-4D97-AF65-F5344CB8AC3E}">
        <p14:creationId xmlns:p14="http://schemas.microsoft.com/office/powerpoint/2010/main" val="28853777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95350"/>
            <a:ext cx="7467600" cy="2862322"/>
          </a:xfrm>
          <a:prstGeom prst="rect">
            <a:avLst/>
          </a:prstGeom>
          <a:noFill/>
        </p:spPr>
        <p:txBody>
          <a:bodyPr wrap="square" rtlCol="0">
            <a:spAutoFit/>
          </a:bodyPr>
          <a:lstStyle/>
          <a:p>
            <a:r>
              <a:rPr lang="en-US" sz="3600" b="1" dirty="0">
                <a:solidFill>
                  <a:schemeClr val="accent2">
                    <a:lumMod val="75000"/>
                  </a:schemeClr>
                </a:solidFill>
              </a:rPr>
              <a:t>(3)	So that God’s answers will not be </a:t>
            </a:r>
            <a:r>
              <a:rPr lang="en-US" sz="3600" b="1" dirty="0" smtClean="0">
                <a:solidFill>
                  <a:schemeClr val="accent2">
                    <a:lumMod val="75000"/>
                  </a:schemeClr>
                </a:solidFill>
              </a:rPr>
              <a:t>	sent </a:t>
            </a:r>
            <a:r>
              <a:rPr lang="en-US" sz="3600" b="1" dirty="0">
                <a:solidFill>
                  <a:schemeClr val="accent2">
                    <a:lumMod val="75000"/>
                  </a:schemeClr>
                </a:solidFill>
              </a:rPr>
              <a:t>in vain.</a:t>
            </a:r>
            <a:endParaRPr lang="en-US" sz="3600" dirty="0">
              <a:solidFill>
                <a:schemeClr val="accent2">
                  <a:lumMod val="75000"/>
                </a:schemeClr>
              </a:solidFill>
            </a:endParaRPr>
          </a:p>
          <a:p>
            <a:endParaRPr lang="en-US" sz="3600" b="1" dirty="0" smtClean="0">
              <a:solidFill>
                <a:srgbClr val="00B050"/>
              </a:solidFill>
            </a:endParaRPr>
          </a:p>
          <a:p>
            <a:pPr marL="742950" indent="-742950">
              <a:buAutoNum type="arabicPeriod"/>
            </a:pPr>
            <a:endParaRPr lang="en-US" sz="3600" b="1" dirty="0" smtClean="0">
              <a:solidFill>
                <a:srgbClr val="00B050"/>
              </a:solidFill>
            </a:endParaRPr>
          </a:p>
          <a:p>
            <a:pPr marL="742950" indent="-742950">
              <a:buAutoNum type="arabicPeriod"/>
            </a:pPr>
            <a:endParaRPr lang="en-US" sz="3600" b="1" dirty="0">
              <a:solidFill>
                <a:srgbClr val="00B050"/>
              </a:solidFill>
            </a:endParaRPr>
          </a:p>
        </p:txBody>
      </p:sp>
    </p:spTree>
    <p:extLst>
      <p:ext uri="{BB962C8B-B14F-4D97-AF65-F5344CB8AC3E}">
        <p14:creationId xmlns:p14="http://schemas.microsoft.com/office/powerpoint/2010/main" val="272393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docbrown.info/docspics/eastern/cambridge/P31145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41" y="209551"/>
            <a:ext cx="4775201" cy="3581402"/>
          </a:xfrm>
          <a:prstGeom prst="rect">
            <a:avLst/>
          </a:prstGeom>
          <a:noFill/>
          <a:ln w="28575">
            <a:solidFill>
              <a:schemeClr val="accent5">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547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95351"/>
            <a:ext cx="7467600" cy="5078313"/>
          </a:xfrm>
          <a:prstGeom prst="rect">
            <a:avLst/>
          </a:prstGeom>
          <a:noFill/>
        </p:spPr>
        <p:txBody>
          <a:bodyPr wrap="square" rtlCol="0">
            <a:spAutoFit/>
          </a:bodyPr>
          <a:lstStyle/>
          <a:p>
            <a:r>
              <a:rPr lang="en-US" sz="3600" i="1" dirty="0" smtClean="0"/>
              <a:t>	</a:t>
            </a:r>
            <a:r>
              <a:rPr lang="en-US" sz="3600" b="1" i="1" dirty="0" smtClean="0">
                <a:solidFill>
                  <a:schemeClr val="accent3">
                    <a:lumMod val="50000"/>
                  </a:schemeClr>
                </a:solidFill>
              </a:rPr>
              <a:t>Not </a:t>
            </a:r>
            <a:r>
              <a:rPr lang="en-US" sz="3600" b="1" i="1" dirty="0">
                <a:solidFill>
                  <a:schemeClr val="accent3">
                    <a:lumMod val="50000"/>
                  </a:schemeClr>
                </a:solidFill>
              </a:rPr>
              <a:t>a word of His answers should be allowed to fall to the ground by our failing to catch them when they come. Solomon could say, “There hath not failed one word of all his good promise” (I Kings 8:56</a:t>
            </a:r>
            <a:r>
              <a:rPr lang="en-US" sz="3600" b="1" i="1" dirty="0" smtClean="0">
                <a:solidFill>
                  <a:schemeClr val="accent3">
                    <a:lumMod val="50000"/>
                  </a:schemeClr>
                </a:solidFill>
              </a:rPr>
              <a:t>). . .  </a:t>
            </a:r>
            <a:endParaRPr lang="en-US" sz="3600" b="1" dirty="0">
              <a:solidFill>
                <a:schemeClr val="accent3">
                  <a:lumMod val="50000"/>
                </a:schemeClr>
              </a:solidFill>
            </a:endParaRPr>
          </a:p>
          <a:p>
            <a:endParaRPr lang="en-US" sz="3600" b="1" dirty="0" smtClean="0">
              <a:solidFill>
                <a:srgbClr val="00B050"/>
              </a:solidFill>
            </a:endParaRPr>
          </a:p>
          <a:p>
            <a:pPr marL="742950" indent="-742950">
              <a:buAutoNum type="arabicPeriod"/>
            </a:pPr>
            <a:endParaRPr lang="en-US" sz="3600" b="1" dirty="0" smtClean="0">
              <a:solidFill>
                <a:srgbClr val="00B050"/>
              </a:solidFill>
            </a:endParaRPr>
          </a:p>
          <a:p>
            <a:pPr marL="742950" indent="-742950">
              <a:buAutoNum type="arabicPeriod"/>
            </a:pPr>
            <a:endParaRPr lang="en-US" sz="3600" b="1" dirty="0">
              <a:solidFill>
                <a:srgbClr val="00B050"/>
              </a:solidFill>
            </a:endParaRPr>
          </a:p>
        </p:txBody>
      </p:sp>
    </p:spTree>
    <p:extLst>
      <p:ext uri="{BB962C8B-B14F-4D97-AF65-F5344CB8AC3E}">
        <p14:creationId xmlns:p14="http://schemas.microsoft.com/office/powerpoint/2010/main" val="2054762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95350"/>
            <a:ext cx="7467600" cy="2862322"/>
          </a:xfrm>
          <a:prstGeom prst="rect">
            <a:avLst/>
          </a:prstGeom>
          <a:noFill/>
        </p:spPr>
        <p:txBody>
          <a:bodyPr wrap="square" rtlCol="0">
            <a:spAutoFit/>
          </a:bodyPr>
          <a:lstStyle/>
          <a:p>
            <a:pPr marL="742950" indent="-742950">
              <a:buAutoNum type="arabicParenBoth" startAt="4"/>
            </a:pPr>
            <a:r>
              <a:rPr lang="en-US" sz="3600" b="1" dirty="0" smtClean="0">
                <a:solidFill>
                  <a:schemeClr val="accent2">
                    <a:lumMod val="75000"/>
                  </a:schemeClr>
                </a:solidFill>
              </a:rPr>
              <a:t>So </a:t>
            </a:r>
            <a:r>
              <a:rPr lang="en-US" sz="3600" b="1" dirty="0">
                <a:solidFill>
                  <a:schemeClr val="accent2">
                    <a:lumMod val="75000"/>
                  </a:schemeClr>
                </a:solidFill>
              </a:rPr>
              <a:t>that God will not be </a:t>
            </a:r>
            <a:r>
              <a:rPr lang="en-US" sz="3600" b="1" dirty="0" smtClean="0">
                <a:solidFill>
                  <a:schemeClr val="accent2">
                    <a:lumMod val="75000"/>
                  </a:schemeClr>
                </a:solidFill>
              </a:rPr>
              <a:t>provoked</a:t>
            </a:r>
          </a:p>
          <a:p>
            <a:r>
              <a:rPr lang="en-US" sz="3600" b="1" dirty="0">
                <a:solidFill>
                  <a:schemeClr val="accent2">
                    <a:lumMod val="75000"/>
                  </a:schemeClr>
                </a:solidFill>
              </a:rPr>
              <a:t> </a:t>
            </a:r>
            <a:r>
              <a:rPr lang="en-US" sz="3600" b="1" dirty="0" smtClean="0">
                <a:solidFill>
                  <a:schemeClr val="accent2">
                    <a:lumMod val="75000"/>
                  </a:schemeClr>
                </a:solidFill>
              </a:rPr>
              <a:t>      to </a:t>
            </a:r>
            <a:r>
              <a:rPr lang="en-US" sz="3600" b="1" dirty="0">
                <a:solidFill>
                  <a:schemeClr val="accent2">
                    <a:lumMod val="75000"/>
                  </a:schemeClr>
                </a:solidFill>
              </a:rPr>
              <a:t>cease from answering</a:t>
            </a:r>
            <a:endParaRPr lang="en-US" sz="3600" dirty="0">
              <a:solidFill>
                <a:schemeClr val="accent2">
                  <a:lumMod val="75000"/>
                </a:schemeClr>
              </a:solidFill>
            </a:endParaRPr>
          </a:p>
          <a:p>
            <a:endParaRPr lang="en-US" sz="3600" b="1" dirty="0" smtClean="0">
              <a:solidFill>
                <a:srgbClr val="00B050"/>
              </a:solidFill>
            </a:endParaRPr>
          </a:p>
          <a:p>
            <a:pPr marL="742950" indent="-742950">
              <a:buAutoNum type="arabicPeriod"/>
            </a:pPr>
            <a:endParaRPr lang="en-US" sz="3600" b="1" dirty="0" smtClean="0">
              <a:solidFill>
                <a:srgbClr val="00B050"/>
              </a:solidFill>
            </a:endParaRPr>
          </a:p>
          <a:p>
            <a:pPr marL="742950" indent="-742950">
              <a:buAutoNum type="arabicPeriod"/>
            </a:pPr>
            <a:endParaRPr lang="en-US" sz="3600" b="1" dirty="0">
              <a:solidFill>
                <a:srgbClr val="00B050"/>
              </a:solidFill>
            </a:endParaRPr>
          </a:p>
        </p:txBody>
      </p:sp>
    </p:spTree>
    <p:extLst>
      <p:ext uri="{BB962C8B-B14F-4D97-AF65-F5344CB8AC3E}">
        <p14:creationId xmlns:p14="http://schemas.microsoft.com/office/powerpoint/2010/main" val="29075763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95350"/>
            <a:ext cx="7467600" cy="2308324"/>
          </a:xfrm>
          <a:prstGeom prst="rect">
            <a:avLst/>
          </a:prstGeom>
          <a:noFill/>
        </p:spPr>
        <p:txBody>
          <a:bodyPr wrap="square" rtlCol="0">
            <a:spAutoFit/>
          </a:bodyPr>
          <a:lstStyle/>
          <a:p>
            <a:pPr marL="742950" indent="-742950">
              <a:buAutoNum type="arabicParenBoth" startAt="5"/>
            </a:pPr>
            <a:r>
              <a:rPr lang="en-US" sz="3600" b="1" dirty="0" smtClean="0">
                <a:solidFill>
                  <a:schemeClr val="accent2">
                    <a:lumMod val="75000"/>
                  </a:schemeClr>
                </a:solidFill>
              </a:rPr>
              <a:t>So </a:t>
            </a:r>
            <a:r>
              <a:rPr lang="en-US" sz="3600" b="1" dirty="0">
                <a:solidFill>
                  <a:schemeClr val="accent2">
                    <a:lumMod val="75000"/>
                  </a:schemeClr>
                </a:solidFill>
              </a:rPr>
              <a:t>that we will have reasons </a:t>
            </a:r>
            <a:r>
              <a:rPr lang="en-US" sz="3600" b="1" dirty="0" smtClean="0">
                <a:solidFill>
                  <a:schemeClr val="accent2">
                    <a:lumMod val="75000"/>
                  </a:schemeClr>
                </a:solidFill>
              </a:rPr>
              <a:t>to</a:t>
            </a:r>
          </a:p>
          <a:p>
            <a:r>
              <a:rPr lang="en-US" sz="3600" b="1" dirty="0" smtClean="0">
                <a:solidFill>
                  <a:schemeClr val="accent2">
                    <a:lumMod val="75000"/>
                  </a:schemeClr>
                </a:solidFill>
              </a:rPr>
              <a:t>       return </a:t>
            </a:r>
            <a:r>
              <a:rPr lang="en-US" sz="3600" b="1" dirty="0">
                <a:solidFill>
                  <a:schemeClr val="accent2">
                    <a:lumMod val="75000"/>
                  </a:schemeClr>
                </a:solidFill>
              </a:rPr>
              <a:t>thanks</a:t>
            </a:r>
            <a:endParaRPr lang="en-US" sz="3600" b="1" dirty="0" smtClean="0">
              <a:solidFill>
                <a:schemeClr val="accent2">
                  <a:lumMod val="75000"/>
                </a:schemeClr>
              </a:solidFill>
            </a:endParaRPr>
          </a:p>
          <a:p>
            <a:pPr marL="742950" indent="-742950">
              <a:buAutoNum type="arabicPeriod"/>
            </a:pPr>
            <a:endParaRPr lang="en-US" sz="3600" b="1" dirty="0" smtClean="0">
              <a:solidFill>
                <a:srgbClr val="00B050"/>
              </a:solidFill>
            </a:endParaRPr>
          </a:p>
          <a:p>
            <a:pPr marL="742950" indent="-742950">
              <a:buAutoNum type="arabicPeriod"/>
            </a:pPr>
            <a:endParaRPr lang="en-US" sz="3600" b="1" dirty="0">
              <a:solidFill>
                <a:srgbClr val="00B050"/>
              </a:solidFill>
            </a:endParaRPr>
          </a:p>
        </p:txBody>
      </p:sp>
    </p:spTree>
    <p:extLst>
      <p:ext uri="{BB962C8B-B14F-4D97-AF65-F5344CB8AC3E}">
        <p14:creationId xmlns:p14="http://schemas.microsoft.com/office/powerpoint/2010/main" val="40869482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95350"/>
            <a:ext cx="7467600" cy="3970318"/>
          </a:xfrm>
          <a:prstGeom prst="rect">
            <a:avLst/>
          </a:prstGeom>
          <a:noFill/>
        </p:spPr>
        <p:txBody>
          <a:bodyPr wrap="square" rtlCol="0">
            <a:spAutoFit/>
          </a:bodyPr>
          <a:lstStyle/>
          <a:p>
            <a:r>
              <a:rPr lang="en-US" sz="3600" i="1" dirty="0" smtClean="0"/>
              <a:t>	</a:t>
            </a:r>
            <a:r>
              <a:rPr lang="en-US" sz="3600" b="1" i="1" dirty="0" smtClean="0">
                <a:solidFill>
                  <a:schemeClr val="accent3">
                    <a:lumMod val="50000"/>
                  </a:schemeClr>
                </a:solidFill>
              </a:rPr>
              <a:t>The </a:t>
            </a:r>
            <a:r>
              <a:rPr lang="en-US" sz="3600" b="1" i="1" dirty="0">
                <a:solidFill>
                  <a:schemeClr val="accent3">
                    <a:lumMod val="50000"/>
                  </a:schemeClr>
                </a:solidFill>
              </a:rPr>
              <a:t>reason that we pray so much </a:t>
            </a:r>
            <a:r>
              <a:rPr lang="en-US" sz="3600" b="1" i="1" dirty="0" smtClean="0">
                <a:solidFill>
                  <a:schemeClr val="accent3">
                    <a:lumMod val="50000"/>
                  </a:schemeClr>
                </a:solidFill>
              </a:rPr>
              <a:t>	and give </a:t>
            </a:r>
            <a:r>
              <a:rPr lang="en-US" sz="3600" b="1" i="1" dirty="0">
                <a:solidFill>
                  <a:schemeClr val="accent3">
                    <a:lumMod val="50000"/>
                  </a:schemeClr>
                </a:solidFill>
              </a:rPr>
              <a:t>thanks so little is that </a:t>
            </a:r>
            <a:r>
              <a:rPr lang="en-US" sz="3600" b="1" i="1" dirty="0" smtClean="0">
                <a:solidFill>
                  <a:schemeClr val="accent3">
                    <a:lumMod val="50000"/>
                  </a:schemeClr>
                </a:solidFill>
              </a:rPr>
              <a:t>we </a:t>
            </a:r>
            <a:r>
              <a:rPr lang="en-US" sz="3600" b="1" i="1" dirty="0">
                <a:solidFill>
                  <a:schemeClr val="accent3">
                    <a:lumMod val="50000"/>
                  </a:schemeClr>
                </a:solidFill>
              </a:rPr>
              <a:t>do not observe God’s answers when they come. We do not study </a:t>
            </a:r>
            <a:r>
              <a:rPr lang="en-US" sz="3600" b="1" i="1" dirty="0" smtClean="0">
                <a:solidFill>
                  <a:schemeClr val="accent3">
                    <a:lumMod val="50000"/>
                  </a:schemeClr>
                </a:solidFill>
              </a:rPr>
              <a:t>them</a:t>
            </a:r>
            <a:r>
              <a:rPr lang="en-US" sz="3600" b="1" i="1" dirty="0">
                <a:solidFill>
                  <a:schemeClr val="accent3">
                    <a:lumMod val="50000"/>
                  </a:schemeClr>
                </a:solidFill>
              </a:rPr>
              <a:t>. </a:t>
            </a:r>
            <a:endParaRPr lang="en-US" sz="3600" b="1" dirty="0" smtClean="0">
              <a:solidFill>
                <a:schemeClr val="accent3">
                  <a:lumMod val="50000"/>
                </a:schemeClr>
              </a:solidFill>
            </a:endParaRPr>
          </a:p>
          <a:p>
            <a:pPr marL="742950" indent="-742950">
              <a:buAutoNum type="arabicPeriod"/>
            </a:pPr>
            <a:endParaRPr lang="en-US" sz="3600" b="1" dirty="0" smtClean="0">
              <a:solidFill>
                <a:srgbClr val="00B050"/>
              </a:solidFill>
            </a:endParaRPr>
          </a:p>
          <a:p>
            <a:pPr marL="742950" indent="-742950">
              <a:buAutoNum type="arabicPeriod"/>
            </a:pPr>
            <a:endParaRPr lang="en-US" sz="3600" b="1" dirty="0">
              <a:solidFill>
                <a:srgbClr val="00B050"/>
              </a:solidFill>
            </a:endParaRPr>
          </a:p>
        </p:txBody>
      </p:sp>
      <p:pic>
        <p:nvPicPr>
          <p:cNvPr id="4" name="Picture 3" descr="http://digitalpuritan.net/wp-content/uploads/2014/06/Thomas-Goodw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438151"/>
            <a:ext cx="1219200" cy="1553883"/>
          </a:xfrm>
          <a:prstGeom prst="rect">
            <a:avLst/>
          </a:prstGeom>
          <a:noFill/>
          <a:ln w="57150">
            <a:solidFill>
              <a:schemeClr val="accent5">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2130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95350"/>
            <a:ext cx="7467600" cy="2862322"/>
          </a:xfrm>
          <a:prstGeom prst="rect">
            <a:avLst/>
          </a:prstGeom>
          <a:noFill/>
        </p:spPr>
        <p:txBody>
          <a:bodyPr wrap="square" rtlCol="0">
            <a:spAutoFit/>
          </a:bodyPr>
          <a:lstStyle/>
          <a:p>
            <a:r>
              <a:rPr lang="en-US" sz="3600" b="1" dirty="0">
                <a:solidFill>
                  <a:schemeClr val="accent2">
                    <a:lumMod val="75000"/>
                  </a:schemeClr>
                </a:solidFill>
              </a:rPr>
              <a:t>(6) So that we do not miss certain  </a:t>
            </a:r>
            <a:endParaRPr lang="en-US" sz="3600" b="1" dirty="0" smtClean="0">
              <a:solidFill>
                <a:schemeClr val="accent2">
                  <a:lumMod val="75000"/>
                </a:schemeClr>
              </a:solidFill>
            </a:endParaRPr>
          </a:p>
          <a:p>
            <a:r>
              <a:rPr lang="en-US" sz="3600" b="1" dirty="0" smtClean="0">
                <a:solidFill>
                  <a:schemeClr val="accent2">
                    <a:lumMod val="75000"/>
                  </a:schemeClr>
                </a:solidFill>
              </a:rPr>
              <a:t>      experiences</a:t>
            </a:r>
            <a:r>
              <a:rPr lang="en-US" sz="3600" dirty="0"/>
              <a:t>	</a:t>
            </a:r>
          </a:p>
          <a:p>
            <a:endParaRPr lang="en-US" sz="3600" b="1" dirty="0" smtClean="0">
              <a:solidFill>
                <a:srgbClr val="00B050"/>
              </a:solidFill>
            </a:endParaRPr>
          </a:p>
          <a:p>
            <a:pPr marL="742950" indent="-742950">
              <a:buAutoNum type="arabicPeriod"/>
            </a:pPr>
            <a:endParaRPr lang="en-US" sz="3600" b="1" dirty="0" smtClean="0">
              <a:solidFill>
                <a:srgbClr val="00B050"/>
              </a:solidFill>
            </a:endParaRPr>
          </a:p>
          <a:p>
            <a:pPr marL="742950" indent="-742950">
              <a:buAutoNum type="arabicPeriod"/>
            </a:pPr>
            <a:endParaRPr lang="en-US" sz="3600" b="1" dirty="0">
              <a:solidFill>
                <a:srgbClr val="00B050"/>
              </a:solidFill>
            </a:endParaRPr>
          </a:p>
        </p:txBody>
      </p:sp>
    </p:spTree>
    <p:extLst>
      <p:ext uri="{BB962C8B-B14F-4D97-AF65-F5344CB8AC3E}">
        <p14:creationId xmlns:p14="http://schemas.microsoft.com/office/powerpoint/2010/main" val="20743766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95351"/>
            <a:ext cx="7467600" cy="5632311"/>
          </a:xfrm>
          <a:prstGeom prst="rect">
            <a:avLst/>
          </a:prstGeom>
          <a:noFill/>
        </p:spPr>
        <p:txBody>
          <a:bodyPr wrap="square" rtlCol="0">
            <a:spAutoFit/>
          </a:bodyPr>
          <a:lstStyle/>
          <a:p>
            <a:r>
              <a:rPr lang="en-US" sz="3600" i="1" dirty="0" smtClean="0"/>
              <a:t>	</a:t>
            </a:r>
            <a:r>
              <a:rPr lang="en-US" sz="3600" b="1" i="1" dirty="0" smtClean="0">
                <a:solidFill>
                  <a:schemeClr val="accent3">
                    <a:lumMod val="50000"/>
                  </a:schemeClr>
                </a:solidFill>
              </a:rPr>
              <a:t>David </a:t>
            </a:r>
            <a:r>
              <a:rPr lang="en-US" sz="3600" b="1" i="1" dirty="0">
                <a:solidFill>
                  <a:schemeClr val="accent3">
                    <a:lumMod val="50000"/>
                  </a:schemeClr>
                </a:solidFill>
              </a:rPr>
              <a:t>recalled </a:t>
            </a:r>
            <a:r>
              <a:rPr lang="en-US" sz="3600" b="1" i="1" dirty="0" smtClean="0">
                <a:solidFill>
                  <a:schemeClr val="accent3">
                    <a:lumMod val="50000"/>
                  </a:schemeClr>
                </a:solidFill>
              </a:rPr>
              <a:t>an </a:t>
            </a:r>
            <a:r>
              <a:rPr lang="en-US" sz="3600" b="1" i="1" dirty="0">
                <a:solidFill>
                  <a:schemeClr val="accent3">
                    <a:lumMod val="50000"/>
                  </a:schemeClr>
                </a:solidFill>
              </a:rPr>
              <a:t>experience of having his prayers answered and cited it as a </a:t>
            </a:r>
            <a:r>
              <a:rPr lang="en-US" sz="3600" b="1" i="1" dirty="0" smtClean="0">
                <a:solidFill>
                  <a:schemeClr val="accent3">
                    <a:lumMod val="50000"/>
                  </a:schemeClr>
                </a:solidFill>
              </a:rPr>
              <a:t>reason </a:t>
            </a:r>
            <a:r>
              <a:rPr lang="en-US" sz="3600" b="1" i="1" dirty="0">
                <a:solidFill>
                  <a:schemeClr val="accent3">
                    <a:lumMod val="50000"/>
                  </a:schemeClr>
                </a:solidFill>
              </a:rPr>
              <a:t>to continue calling on the Lord, “Because he hath inclined </a:t>
            </a:r>
            <a:r>
              <a:rPr lang="en-US" sz="3600" b="1" i="1" dirty="0" smtClean="0">
                <a:solidFill>
                  <a:schemeClr val="accent3">
                    <a:lumMod val="50000"/>
                  </a:schemeClr>
                </a:solidFill>
              </a:rPr>
              <a:t>his </a:t>
            </a:r>
            <a:r>
              <a:rPr lang="en-US" sz="3600" b="1" i="1" dirty="0">
                <a:solidFill>
                  <a:schemeClr val="accent3">
                    <a:lumMod val="50000"/>
                  </a:schemeClr>
                </a:solidFill>
              </a:rPr>
              <a:t>ear unto me, therefore will I call upon him as long as I live” </a:t>
            </a:r>
            <a:r>
              <a:rPr lang="en-US" sz="3600" b="1" dirty="0" smtClean="0">
                <a:solidFill>
                  <a:schemeClr val="accent3">
                    <a:lumMod val="50000"/>
                  </a:schemeClr>
                </a:solidFill>
              </a:rPr>
              <a:t>(</a:t>
            </a:r>
            <a:r>
              <a:rPr lang="en-US" sz="3600" b="1" dirty="0">
                <a:solidFill>
                  <a:schemeClr val="accent3">
                    <a:lumMod val="50000"/>
                  </a:schemeClr>
                </a:solidFill>
              </a:rPr>
              <a:t>Psalm 116:2).</a:t>
            </a:r>
          </a:p>
          <a:p>
            <a:endParaRPr lang="en-US" sz="3600" b="1" dirty="0" smtClean="0">
              <a:solidFill>
                <a:srgbClr val="00B050"/>
              </a:solidFill>
            </a:endParaRPr>
          </a:p>
          <a:p>
            <a:pPr marL="742950" indent="-742950">
              <a:buAutoNum type="arabicPeriod"/>
            </a:pPr>
            <a:endParaRPr lang="en-US" sz="3600" b="1" dirty="0" smtClean="0">
              <a:solidFill>
                <a:srgbClr val="00B050"/>
              </a:solidFill>
            </a:endParaRPr>
          </a:p>
          <a:p>
            <a:pPr marL="742950" indent="-742950">
              <a:buAutoNum type="arabicPeriod"/>
            </a:pPr>
            <a:endParaRPr lang="en-US" sz="3600" b="1" dirty="0">
              <a:solidFill>
                <a:srgbClr val="00B050"/>
              </a:solidFill>
            </a:endParaRPr>
          </a:p>
        </p:txBody>
      </p:sp>
    </p:spTree>
    <p:extLst>
      <p:ext uri="{BB962C8B-B14F-4D97-AF65-F5344CB8AC3E}">
        <p14:creationId xmlns:p14="http://schemas.microsoft.com/office/powerpoint/2010/main" val="12587823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95351"/>
            <a:ext cx="7467600" cy="5078313"/>
          </a:xfrm>
          <a:prstGeom prst="rect">
            <a:avLst/>
          </a:prstGeom>
          <a:noFill/>
        </p:spPr>
        <p:txBody>
          <a:bodyPr wrap="square" rtlCol="0">
            <a:spAutoFit/>
          </a:bodyPr>
          <a:lstStyle/>
          <a:p>
            <a:r>
              <a:rPr lang="en-US" sz="3600" b="1" i="1" dirty="0">
                <a:solidFill>
                  <a:schemeClr val="accent3">
                    <a:lumMod val="50000"/>
                  </a:schemeClr>
                </a:solidFill>
              </a:rPr>
              <a:t>	</a:t>
            </a:r>
            <a:r>
              <a:rPr lang="en-US" sz="3600" b="1" i="1" dirty="0" smtClean="0">
                <a:solidFill>
                  <a:schemeClr val="accent3">
                    <a:lumMod val="50000"/>
                  </a:schemeClr>
                </a:solidFill>
              </a:rPr>
              <a:t>Such </a:t>
            </a:r>
            <a:r>
              <a:rPr lang="en-US" sz="3600" b="1" i="1" dirty="0">
                <a:solidFill>
                  <a:schemeClr val="accent3">
                    <a:lumMod val="50000"/>
                  </a:schemeClr>
                </a:solidFill>
              </a:rPr>
              <a:t>as the experience of new insight into our own hearts and </a:t>
            </a:r>
            <a:r>
              <a:rPr lang="en-US" sz="3600" b="1" i="1" dirty="0" smtClean="0">
                <a:solidFill>
                  <a:schemeClr val="accent3">
                    <a:lumMod val="50000"/>
                  </a:schemeClr>
                </a:solidFill>
              </a:rPr>
              <a:t>ways</a:t>
            </a:r>
            <a:r>
              <a:rPr lang="en-US" sz="3600" b="1" i="1" dirty="0">
                <a:solidFill>
                  <a:schemeClr val="accent3">
                    <a:lumMod val="50000"/>
                  </a:schemeClr>
                </a:solidFill>
              </a:rPr>
              <a:t>. If God does not grant your prayers, it will cause you to seek  </a:t>
            </a:r>
            <a:r>
              <a:rPr lang="en-US" sz="3600" b="1" i="1" dirty="0" smtClean="0">
                <a:solidFill>
                  <a:schemeClr val="accent3">
                    <a:lumMod val="50000"/>
                  </a:schemeClr>
                </a:solidFill>
              </a:rPr>
              <a:t>the </a:t>
            </a:r>
            <a:r>
              <a:rPr lang="en-US" sz="3600" b="1" i="1" dirty="0">
                <a:solidFill>
                  <a:schemeClr val="accent3">
                    <a:lumMod val="50000"/>
                  </a:schemeClr>
                </a:solidFill>
              </a:rPr>
              <a:t>reason He does not answer.  David discovered, “If I regard  </a:t>
            </a:r>
            <a:r>
              <a:rPr lang="en-US" sz="3600" b="1" i="1" dirty="0" smtClean="0">
                <a:solidFill>
                  <a:schemeClr val="accent3">
                    <a:lumMod val="50000"/>
                  </a:schemeClr>
                </a:solidFill>
              </a:rPr>
              <a:t>iniquity </a:t>
            </a:r>
            <a:r>
              <a:rPr lang="en-US" sz="3600" b="1" i="1" dirty="0">
                <a:solidFill>
                  <a:schemeClr val="accent3">
                    <a:lumMod val="50000"/>
                  </a:schemeClr>
                </a:solidFill>
              </a:rPr>
              <a:t>in my heart, the Lord will not hear me” (Psalm 66:18). </a:t>
            </a:r>
            <a:endParaRPr lang="en-US" sz="3600" b="1" dirty="0" smtClean="0">
              <a:solidFill>
                <a:schemeClr val="accent3">
                  <a:lumMod val="50000"/>
                </a:schemeClr>
              </a:solidFill>
            </a:endParaRPr>
          </a:p>
          <a:p>
            <a:pPr marL="742950" indent="-742950">
              <a:buAutoNum type="arabicPeriod"/>
            </a:pPr>
            <a:endParaRPr lang="en-US" sz="3600" b="1" dirty="0" smtClean="0">
              <a:solidFill>
                <a:srgbClr val="00B050"/>
              </a:solidFill>
            </a:endParaRPr>
          </a:p>
          <a:p>
            <a:pPr marL="742950" indent="-742950">
              <a:buAutoNum type="arabicPeriod"/>
            </a:pPr>
            <a:endParaRPr lang="en-US" sz="3600" b="1" dirty="0">
              <a:solidFill>
                <a:srgbClr val="00B050"/>
              </a:solidFill>
            </a:endParaRPr>
          </a:p>
        </p:txBody>
      </p:sp>
    </p:spTree>
    <p:extLst>
      <p:ext uri="{BB962C8B-B14F-4D97-AF65-F5344CB8AC3E}">
        <p14:creationId xmlns:p14="http://schemas.microsoft.com/office/powerpoint/2010/main" val="25495047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95350"/>
            <a:ext cx="7467600" cy="2308324"/>
          </a:xfrm>
          <a:prstGeom prst="rect">
            <a:avLst/>
          </a:prstGeom>
          <a:noFill/>
        </p:spPr>
        <p:txBody>
          <a:bodyPr wrap="square" rtlCol="0">
            <a:spAutoFit/>
          </a:bodyPr>
          <a:lstStyle/>
          <a:p>
            <a:r>
              <a:rPr lang="en-US" sz="3600" b="1" dirty="0">
                <a:solidFill>
                  <a:schemeClr val="accent2">
                    <a:lumMod val="75000"/>
                  </a:schemeClr>
                </a:solidFill>
              </a:rPr>
              <a:t>(7) So that we do not lose our comfort</a:t>
            </a:r>
            <a:endParaRPr lang="en-US" sz="3600" dirty="0">
              <a:solidFill>
                <a:schemeClr val="accent2">
                  <a:lumMod val="75000"/>
                </a:schemeClr>
              </a:solidFill>
            </a:endParaRPr>
          </a:p>
          <a:p>
            <a:endParaRPr lang="en-US" sz="3600" b="1" dirty="0" smtClean="0">
              <a:solidFill>
                <a:srgbClr val="00B050"/>
              </a:solidFill>
            </a:endParaRPr>
          </a:p>
          <a:p>
            <a:pPr marL="742950" indent="-742950">
              <a:buAutoNum type="arabicPeriod"/>
            </a:pPr>
            <a:endParaRPr lang="en-US" sz="3600" b="1" dirty="0" smtClean="0">
              <a:solidFill>
                <a:srgbClr val="00B050"/>
              </a:solidFill>
            </a:endParaRPr>
          </a:p>
          <a:p>
            <a:pPr marL="742950" indent="-742950">
              <a:buAutoNum type="arabicPeriod"/>
            </a:pPr>
            <a:endParaRPr lang="en-US" sz="3600" b="1" dirty="0">
              <a:solidFill>
                <a:srgbClr val="00B050"/>
              </a:solidFill>
            </a:endParaRPr>
          </a:p>
        </p:txBody>
      </p:sp>
    </p:spTree>
    <p:extLst>
      <p:ext uri="{BB962C8B-B14F-4D97-AF65-F5344CB8AC3E}">
        <p14:creationId xmlns:p14="http://schemas.microsoft.com/office/powerpoint/2010/main" val="21705537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95351"/>
            <a:ext cx="7467600" cy="4524315"/>
          </a:xfrm>
          <a:prstGeom prst="rect">
            <a:avLst/>
          </a:prstGeom>
          <a:noFill/>
        </p:spPr>
        <p:txBody>
          <a:bodyPr wrap="square" rtlCol="0">
            <a:spAutoFit/>
          </a:bodyPr>
          <a:lstStyle/>
          <a:p>
            <a:r>
              <a:rPr lang="en-US" sz="3600" b="1" i="1" dirty="0" smtClean="0">
                <a:solidFill>
                  <a:schemeClr val="accent3">
                    <a:lumMod val="50000"/>
                  </a:schemeClr>
                </a:solidFill>
              </a:rPr>
              <a:t>	You </a:t>
            </a:r>
            <a:r>
              <a:rPr lang="en-US" sz="3600" b="1" i="1" dirty="0">
                <a:solidFill>
                  <a:schemeClr val="accent3">
                    <a:lumMod val="50000"/>
                  </a:schemeClr>
                </a:solidFill>
              </a:rPr>
              <a:t>are to “ask, and . . . receive, that your joy may be full” (John 16:24). By this means, even the smallest things which we enjoy or use become sources of comfort if they were obtained by prayer. </a:t>
            </a:r>
            <a:endParaRPr lang="en-US" sz="3600" b="1" dirty="0" smtClean="0">
              <a:solidFill>
                <a:schemeClr val="accent3">
                  <a:lumMod val="50000"/>
                </a:schemeClr>
              </a:solidFill>
            </a:endParaRPr>
          </a:p>
          <a:p>
            <a:pPr marL="742950" indent="-742950">
              <a:buAutoNum type="arabicPeriod"/>
            </a:pPr>
            <a:endParaRPr lang="en-US" sz="3600" b="1" dirty="0" smtClean="0">
              <a:solidFill>
                <a:srgbClr val="00B050"/>
              </a:solidFill>
            </a:endParaRPr>
          </a:p>
          <a:p>
            <a:pPr marL="742950" indent="-742950">
              <a:buAutoNum type="arabicPeriod"/>
            </a:pPr>
            <a:endParaRPr lang="en-US" sz="3600" b="1" dirty="0">
              <a:solidFill>
                <a:srgbClr val="00B050"/>
              </a:solidFill>
            </a:endParaRPr>
          </a:p>
        </p:txBody>
      </p:sp>
    </p:spTree>
    <p:extLst>
      <p:ext uri="{BB962C8B-B14F-4D97-AF65-F5344CB8AC3E}">
        <p14:creationId xmlns:p14="http://schemas.microsoft.com/office/powerpoint/2010/main" val="5999254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95351"/>
            <a:ext cx="7467600" cy="5632311"/>
          </a:xfrm>
          <a:prstGeom prst="rect">
            <a:avLst/>
          </a:prstGeom>
          <a:noFill/>
        </p:spPr>
        <p:txBody>
          <a:bodyPr wrap="square" rtlCol="0">
            <a:spAutoFit/>
          </a:bodyPr>
          <a:lstStyle/>
          <a:p>
            <a:r>
              <a:rPr lang="en-US" sz="3600" i="1" dirty="0"/>
              <a:t>	</a:t>
            </a:r>
            <a:r>
              <a:rPr lang="en-US" sz="3600" b="1" i="1" dirty="0" smtClean="0">
                <a:solidFill>
                  <a:schemeClr val="accent3">
                    <a:lumMod val="50000"/>
                  </a:schemeClr>
                </a:solidFill>
              </a:rPr>
              <a:t>When </a:t>
            </a:r>
            <a:r>
              <a:rPr lang="en-US" sz="3600" b="1" i="1" dirty="0">
                <a:solidFill>
                  <a:schemeClr val="accent3">
                    <a:lumMod val="50000"/>
                  </a:schemeClr>
                </a:solidFill>
              </a:rPr>
              <a:t>we hear even a line or two </a:t>
            </a:r>
            <a:r>
              <a:rPr lang="en-US" sz="3600" b="1" i="1" dirty="0" smtClean="0">
                <a:solidFill>
                  <a:schemeClr val="accent3">
                    <a:lumMod val="50000"/>
                  </a:schemeClr>
                </a:solidFill>
              </a:rPr>
              <a:t>	from </a:t>
            </a:r>
            <a:r>
              <a:rPr lang="en-US" sz="3600" b="1" i="1" dirty="0">
                <a:solidFill>
                  <a:schemeClr val="accent3">
                    <a:lumMod val="50000"/>
                  </a:schemeClr>
                </a:solidFill>
              </a:rPr>
              <a:t>a close friend about even a small matter it cheers our hearts. So when we hear anything, be it ever so small, from God in answer to our prayers. But this joy we will forfeit if we do not observe the answers.</a:t>
            </a:r>
            <a:endParaRPr lang="en-US" sz="3600" b="1" dirty="0">
              <a:solidFill>
                <a:schemeClr val="accent3">
                  <a:lumMod val="50000"/>
                </a:schemeClr>
              </a:solidFill>
            </a:endParaRPr>
          </a:p>
          <a:p>
            <a:endParaRPr lang="en-US" sz="3600" b="1" dirty="0" smtClean="0">
              <a:solidFill>
                <a:srgbClr val="00B050"/>
              </a:solidFill>
            </a:endParaRPr>
          </a:p>
          <a:p>
            <a:pPr marL="742950" indent="-742950">
              <a:buAutoNum type="arabicPeriod"/>
            </a:pPr>
            <a:endParaRPr lang="en-US" sz="3600" b="1" dirty="0" smtClean="0">
              <a:solidFill>
                <a:srgbClr val="00B050"/>
              </a:solidFill>
            </a:endParaRPr>
          </a:p>
          <a:p>
            <a:pPr marL="742950" indent="-742950">
              <a:buAutoNum type="arabicPeriod"/>
            </a:pPr>
            <a:endParaRPr lang="en-US" sz="3600" b="1" dirty="0">
              <a:solidFill>
                <a:srgbClr val="00B050"/>
              </a:solidFill>
            </a:endParaRPr>
          </a:p>
        </p:txBody>
      </p:sp>
      <p:pic>
        <p:nvPicPr>
          <p:cNvPr id="3" name="Picture 2" descr="http://digitalpuritan.net/wp-content/uploads/2014/06/Thomas-Goodw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438151"/>
            <a:ext cx="1219200" cy="1553883"/>
          </a:xfrm>
          <a:prstGeom prst="rect">
            <a:avLst/>
          </a:prstGeom>
          <a:noFill/>
          <a:ln w="57150">
            <a:solidFill>
              <a:schemeClr val="accent5">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199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upload.wikimedia.org/wikipedia/commons/thumb/7/7c/Assertion_of_Liberty_of_Conscience_by_the_Independents_of_the_Westminster_Assembly_of_Divines,_1644.jpg/640px-Assertion_of_Liberty_of_Conscience_by_the_Independents_of_the_Westminster_Assembly_of_Divines,_16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3850"/>
            <a:ext cx="9144000" cy="5843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6644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95350"/>
            <a:ext cx="7467600" cy="1754326"/>
          </a:xfrm>
          <a:prstGeom prst="rect">
            <a:avLst/>
          </a:prstGeom>
          <a:noFill/>
        </p:spPr>
        <p:txBody>
          <a:bodyPr wrap="square" rtlCol="0">
            <a:spAutoFit/>
          </a:bodyPr>
          <a:lstStyle/>
          <a:p>
            <a:endParaRPr lang="en-US" sz="3600" b="1" dirty="0" smtClean="0">
              <a:solidFill>
                <a:srgbClr val="00B050"/>
              </a:solidFill>
            </a:endParaRPr>
          </a:p>
          <a:p>
            <a:pPr marL="742950" indent="-742950">
              <a:buAutoNum type="arabicPeriod"/>
            </a:pPr>
            <a:endParaRPr lang="en-US" sz="3600" b="1" dirty="0" smtClean="0">
              <a:solidFill>
                <a:srgbClr val="00B050"/>
              </a:solidFill>
            </a:endParaRPr>
          </a:p>
          <a:p>
            <a:pPr marL="742950" indent="-742950">
              <a:buAutoNum type="arabicPeriod"/>
            </a:pPr>
            <a:endParaRPr lang="en-US" sz="3600" b="1" dirty="0">
              <a:solidFill>
                <a:srgbClr val="00B050"/>
              </a:solidFill>
            </a:endParaRPr>
          </a:p>
        </p:txBody>
      </p:sp>
      <p:pic>
        <p:nvPicPr>
          <p:cNvPr id="3" name="Picture 2" descr="C:\Users\mminnick.MOUNTCALVARY\AppData\Local\Microsoft\Windows\Temporary Internet Files\Content.Outlook\OM10EFXF\IMG_09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9700" y="-1238252"/>
            <a:ext cx="12420600" cy="931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8309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minnick.MOUNTCALVARY\AppData\Local\Microsoft\Windows\Temporary Internet Files\Content.Outlook\OM10EFXF\IMG_09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0485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727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tic.sacred-destinations.com/img/145/gohistoric_18541_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09550"/>
            <a:ext cx="3076575" cy="4632326"/>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3" name="Picture 2" descr="Magdalen College: Great Quad and Founder's Tower (1474-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654" y="2005410"/>
            <a:ext cx="4343400" cy="2801494"/>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599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c.photoshelter.com/img-get/I00007O7u9GJOPfU/s/860/860/Magdalen-College-Chapel-Oxford-Univers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26" y="0"/>
            <a:ext cx="9326526" cy="6203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838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biblesupport.com/index.php?app=downloads&amp;module=display&amp;section=screenshot&amp;full=1&amp;id=9575&amp;record=271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771"/>
            <a:ext cx="9144000" cy="6098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788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95351"/>
            <a:ext cx="7467600" cy="2554545"/>
          </a:xfrm>
          <a:prstGeom prst="rect">
            <a:avLst/>
          </a:prstGeom>
          <a:noFill/>
        </p:spPr>
        <p:txBody>
          <a:bodyPr wrap="square" rtlCol="0">
            <a:spAutoFit/>
          </a:bodyPr>
          <a:lstStyle/>
          <a:p>
            <a:r>
              <a:rPr lang="en-US" sz="4000" b="1" i="1" dirty="0" smtClean="0">
                <a:solidFill>
                  <a:schemeClr val="accent2"/>
                </a:solidFill>
              </a:rPr>
              <a:t>“The greatest pulpit exegete of Paul that has ever lived.”</a:t>
            </a:r>
          </a:p>
          <a:p>
            <a:endParaRPr lang="en-US" sz="4000" b="1" i="1" dirty="0">
              <a:solidFill>
                <a:schemeClr val="accent2"/>
              </a:solidFill>
            </a:endParaRPr>
          </a:p>
          <a:p>
            <a:r>
              <a:rPr lang="en-US" sz="4000" b="1" i="1" dirty="0" smtClean="0">
                <a:solidFill>
                  <a:schemeClr val="accent2"/>
                </a:solidFill>
              </a:rPr>
              <a:t>			            </a:t>
            </a:r>
            <a:r>
              <a:rPr lang="en-US" sz="4000" dirty="0" smtClean="0">
                <a:solidFill>
                  <a:schemeClr val="accent2"/>
                </a:solidFill>
              </a:rPr>
              <a:t>--J. I. Packer</a:t>
            </a:r>
          </a:p>
        </p:txBody>
      </p:sp>
    </p:spTree>
    <p:extLst>
      <p:ext uri="{BB962C8B-B14F-4D97-AF65-F5344CB8AC3E}">
        <p14:creationId xmlns:p14="http://schemas.microsoft.com/office/powerpoint/2010/main" val="28471447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95350"/>
            <a:ext cx="7467600" cy="3970318"/>
          </a:xfrm>
          <a:prstGeom prst="rect">
            <a:avLst/>
          </a:prstGeom>
          <a:noFill/>
        </p:spPr>
        <p:txBody>
          <a:bodyPr wrap="square" rtlCol="0">
            <a:spAutoFit/>
          </a:bodyPr>
          <a:lstStyle/>
          <a:p>
            <a:pPr marL="742950" indent="-742950">
              <a:buAutoNum type="arabicPeriod"/>
            </a:pPr>
            <a:r>
              <a:rPr lang="en-US" sz="3600" b="1" dirty="0">
                <a:solidFill>
                  <a:srgbClr val="00B050"/>
                </a:solidFill>
              </a:rPr>
              <a:t>H</a:t>
            </a:r>
            <a:r>
              <a:rPr lang="en-US" sz="3600" b="1" dirty="0" smtClean="0">
                <a:solidFill>
                  <a:srgbClr val="00B050"/>
                </a:solidFill>
              </a:rPr>
              <a:t>ave communion with Him as His friend. </a:t>
            </a:r>
          </a:p>
          <a:p>
            <a:pPr marL="742950" indent="-742950">
              <a:buAutoNum type="arabicPeriod"/>
            </a:pPr>
            <a:r>
              <a:rPr lang="en-US" sz="3600" b="1" dirty="0" smtClean="0">
                <a:solidFill>
                  <a:srgbClr val="00B050"/>
                </a:solidFill>
              </a:rPr>
              <a:t>When you come into his presence, be telling him how well thou </a:t>
            </a:r>
            <a:r>
              <a:rPr lang="en-US" sz="3600" b="1" dirty="0" err="1" smtClean="0">
                <a:solidFill>
                  <a:srgbClr val="00B050"/>
                </a:solidFill>
              </a:rPr>
              <a:t>lovest</a:t>
            </a:r>
            <a:r>
              <a:rPr lang="en-US" sz="3600" b="1" dirty="0" smtClean="0">
                <a:solidFill>
                  <a:srgbClr val="00B050"/>
                </a:solidFill>
              </a:rPr>
              <a:t> him.</a:t>
            </a:r>
          </a:p>
          <a:p>
            <a:pPr marL="742950" indent="-742950">
              <a:buAutoNum type="arabicPeriod"/>
            </a:pPr>
            <a:endParaRPr lang="en-US" sz="3600" b="1" dirty="0" smtClean="0">
              <a:solidFill>
                <a:srgbClr val="00B050"/>
              </a:solidFill>
            </a:endParaRPr>
          </a:p>
          <a:p>
            <a:pPr marL="742950" indent="-742950">
              <a:buAutoNum type="arabicPeriod"/>
            </a:pPr>
            <a:endParaRPr lang="en-US" sz="3600" b="1" dirty="0">
              <a:solidFill>
                <a:srgbClr val="00B050"/>
              </a:solidFill>
            </a:endParaRPr>
          </a:p>
        </p:txBody>
      </p:sp>
    </p:spTree>
    <p:extLst>
      <p:ext uri="{BB962C8B-B14F-4D97-AF65-F5344CB8AC3E}">
        <p14:creationId xmlns:p14="http://schemas.microsoft.com/office/powerpoint/2010/main" val="2339649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95350"/>
            <a:ext cx="7467600" cy="1754326"/>
          </a:xfrm>
          <a:prstGeom prst="rect">
            <a:avLst/>
          </a:prstGeom>
          <a:noFill/>
        </p:spPr>
        <p:txBody>
          <a:bodyPr wrap="square" rtlCol="0">
            <a:spAutoFit/>
          </a:bodyPr>
          <a:lstStyle/>
          <a:p>
            <a:endParaRPr lang="en-US" sz="3600" b="1" i="1" dirty="0" smtClean="0">
              <a:solidFill>
                <a:srgbClr val="00B050"/>
              </a:solidFill>
            </a:endParaRPr>
          </a:p>
          <a:p>
            <a:pPr marL="742950" indent="-742950">
              <a:buAutoNum type="arabicPeriod"/>
            </a:pPr>
            <a:endParaRPr lang="en-US" sz="3600" b="1" dirty="0" smtClean="0">
              <a:solidFill>
                <a:srgbClr val="00B050"/>
              </a:solidFill>
            </a:endParaRPr>
          </a:p>
          <a:p>
            <a:pPr marL="742950" indent="-742950">
              <a:buAutoNum type="arabicPeriod"/>
            </a:pPr>
            <a:endParaRPr lang="en-US" sz="3600" b="1" dirty="0">
              <a:solidFill>
                <a:srgbClr val="00B050"/>
              </a:solidFill>
            </a:endParaRPr>
          </a:p>
        </p:txBody>
      </p:sp>
      <p:pic>
        <p:nvPicPr>
          <p:cNvPr id="2050" name="Picture 2" descr="C:\Users\mminnick.MOUNTCALVARY\AppData\Local\Microsoft\Windows\Temporary Internet Files\Content.Outlook\OM10EFXF\IMG_09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1057053"/>
            <a:ext cx="914399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0977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95</Words>
  <Application>Microsoft Office PowerPoint</Application>
  <PresentationFormat>On-screen Show (16:9)</PresentationFormat>
  <Paragraphs>36</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Minnick</dc:creator>
  <cp:lastModifiedBy>Esther Neal</cp:lastModifiedBy>
  <cp:revision>6</cp:revision>
  <dcterms:created xsi:type="dcterms:W3CDTF">2015-06-17T21:25:48Z</dcterms:created>
  <dcterms:modified xsi:type="dcterms:W3CDTF">2015-06-19T19:02:34Z</dcterms:modified>
</cp:coreProperties>
</file>